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6858000" type="screen4x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37" name="Picture 36"/>
          <p:cNvPicPr/>
          <p:nvPr/>
        </p:nvPicPr>
        <p:blipFill>
          <a:blip r:embed="rId2"/>
          <a:stretch/>
        </p:blipFill>
        <p:spPr>
          <a:xfrm>
            <a:off x="2079000" y="1604520"/>
            <a:ext cx="4984920" cy="3977280"/>
          </a:xfrm>
          <a:prstGeom prst="rect">
            <a:avLst/>
          </a:prstGeom>
          <a:ln>
            <a:noFill/>
          </a:ln>
        </p:spPr>
      </p:pic>
      <p:pic>
        <p:nvPicPr>
          <p:cNvPr id="38" name="Picture 37"/>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55"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56"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71"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72"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74"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75"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76" name="Picture 75"/>
          <p:cNvPicPr/>
          <p:nvPr/>
        </p:nvPicPr>
        <p:blipFill>
          <a:blip r:embed="rId2"/>
          <a:stretch/>
        </p:blipFill>
        <p:spPr>
          <a:xfrm>
            <a:off x="2079000" y="1604520"/>
            <a:ext cx="4984920" cy="3977280"/>
          </a:xfrm>
          <a:prstGeom prst="rect">
            <a:avLst/>
          </a:prstGeom>
          <a:ln>
            <a:noFill/>
          </a:ln>
        </p:spPr>
      </p:pic>
      <p:pic>
        <p:nvPicPr>
          <p:cNvPr id="77" name="Picture 76"/>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8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86"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88"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93"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94"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95"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97"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9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99"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01"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03"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05"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106"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08"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09"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10"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111"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13"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114"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115" name="Picture 114"/>
          <p:cNvPicPr/>
          <p:nvPr/>
        </p:nvPicPr>
        <p:blipFill>
          <a:blip r:embed="rId2"/>
          <a:stretch/>
        </p:blipFill>
        <p:spPr>
          <a:xfrm>
            <a:off x="2079000" y="1604520"/>
            <a:ext cx="4984920" cy="3977280"/>
          </a:xfrm>
          <a:prstGeom prst="rect">
            <a:avLst/>
          </a:prstGeom>
          <a:ln>
            <a:noFill/>
          </a:ln>
        </p:spPr>
      </p:pic>
      <p:pic>
        <p:nvPicPr>
          <p:cNvPr id="116" name="Picture 115"/>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2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25"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27"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28"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32"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33"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134"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36"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37"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8"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40"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4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42"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44"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145"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4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4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49"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150"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52"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153"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154" name="Picture 153"/>
          <p:cNvPicPr/>
          <p:nvPr/>
        </p:nvPicPr>
        <p:blipFill>
          <a:blip r:embed="rId2"/>
          <a:stretch/>
        </p:blipFill>
        <p:spPr>
          <a:xfrm>
            <a:off x="2079000" y="1604520"/>
            <a:ext cx="4984920" cy="3977280"/>
          </a:xfrm>
          <a:prstGeom prst="rect">
            <a:avLst/>
          </a:prstGeom>
          <a:ln>
            <a:noFill/>
          </a:ln>
        </p:spPr>
      </p:pic>
      <p:pic>
        <p:nvPicPr>
          <p:cNvPr id="155" name="Picture 154"/>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a:solidFill>
                  <a:srgbClr val="8B8B8B"/>
                </a:solidFill>
                <a:latin typeface="Calibri"/>
              </a:rPr>
              <a:t>4/25/15</a:t>
            </a:r>
            <a:endParaRPr/>
          </a:p>
        </p:txBody>
      </p:sp>
      <p:sp>
        <p:nvSpPr>
          <p:cNvPr id="6" name="PlaceHolder 2"/>
          <p:cNvSpPr>
            <a:spLocks noGrp="1"/>
          </p:cNvSpPr>
          <p:nvPr>
            <p:ph type="ftr"/>
          </p:nvPr>
        </p:nvSpPr>
        <p:spPr>
          <a:xfrm>
            <a:off x="3124080" y="6356520"/>
            <a:ext cx="2895120" cy="364680"/>
          </a:xfrm>
          <a:prstGeom prst="rect">
            <a:avLst/>
          </a:prstGeom>
        </p:spPr>
        <p:txBody>
          <a:bodyPr anchor="ctr"/>
          <a:lstStyle/>
          <a:p>
            <a:endParaRPr/>
          </a:p>
        </p:txBody>
      </p:sp>
      <p:sp>
        <p:nvSpPr>
          <p:cNvPr id="2" name="PlaceHolder 3"/>
          <p:cNvSpPr>
            <a:spLocks noGrp="1"/>
          </p:cNvSpPr>
          <p:nvPr>
            <p:ph type="sldNum"/>
          </p:nvPr>
        </p:nvSpPr>
        <p:spPr>
          <a:xfrm>
            <a:off x="6553080" y="6356520"/>
            <a:ext cx="2133360" cy="364680"/>
          </a:xfrm>
          <a:prstGeom prst="rect">
            <a:avLst/>
          </a:prstGeom>
        </p:spPr>
        <p:txBody>
          <a:bodyPr anchor="ctr"/>
          <a:lstStyle/>
          <a:p>
            <a:pPr algn="r">
              <a:lnSpc>
                <a:spcPct val="100000"/>
              </a:lnSpc>
            </a:pPr>
            <a:fld id="{B36141C9-2B24-41E2-8ACE-734EBCEB34F2}" type="slidenum">
              <a:rPr lang="en-US" sz="1200" strike="noStrike">
                <a:solidFill>
                  <a:srgbClr val="8B8B8B"/>
                </a:solidFill>
                <a:latin typeface="Calibri"/>
              </a:rPr>
              <a:t>‹#›</a:t>
            </a:fld>
            <a:endParaRPr/>
          </a:p>
        </p:txBody>
      </p:sp>
      <p:sp>
        <p:nvSpPr>
          <p:cNvPr id="3" name="PlaceHolder 4"/>
          <p:cNvSpPr>
            <a:spLocks noGrp="1"/>
          </p:cNvSpPr>
          <p:nvPr>
            <p:ph type="title"/>
          </p:nvPr>
        </p:nvSpPr>
        <p:spPr>
          <a:xfrm>
            <a:off x="457200" y="273600"/>
            <a:ext cx="8229240" cy="1144800"/>
          </a:xfrm>
          <a:prstGeom prst="rect">
            <a:avLst/>
          </a:prstGeom>
        </p:spPr>
        <p:txBody>
          <a:bodyPr lIns="0" tIns="0" rIns="0" bIns="0" anchor="ctr"/>
          <a:lstStyle/>
          <a:p>
            <a:r>
              <a:rPr lang="en-US">
                <a:latin typeface="Calibri"/>
              </a:rPr>
              <a:t>Click to edit the title text format</a:t>
            </a:r>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strike="noStrike">
                <a:solidFill>
                  <a:srgbClr val="000000"/>
                </a:solidFill>
                <a:latin typeface="Calibri"/>
              </a:rPr>
              <a:t>Click to edit the title text formatClick to edit Master title style</a:t>
            </a:r>
            <a:endParaRPr/>
          </a:p>
        </p:txBody>
      </p:sp>
      <p:sp>
        <p:nvSpPr>
          <p:cNvPr id="40" name="PlaceHolder 2"/>
          <p:cNvSpPr>
            <a:spLocks noGrp="1"/>
          </p:cNvSpPr>
          <p:nvPr>
            <p:ph type="body"/>
          </p:nvPr>
        </p:nvSpPr>
        <p:spPr>
          <a:xfrm>
            <a:off x="457200" y="1600200"/>
            <a:ext cx="8229240" cy="4525560"/>
          </a:xfrm>
          <a:prstGeom prst="rect">
            <a:avLst/>
          </a:prstGeom>
        </p:spPr>
        <p:txBody>
          <a:bodyPr/>
          <a:lstStyle/>
          <a:p>
            <a:pPr>
              <a:buSzPct val="45000"/>
              <a:buFont typeface="StarSymbol"/>
              <a:buChar char=""/>
            </a:pPr>
            <a:r>
              <a:rPr lang="en-US" sz="3200" strike="noStrike">
                <a:solidFill>
                  <a:srgbClr val="000000"/>
                </a:solidFill>
                <a:latin typeface="Calibri"/>
              </a:rPr>
              <a:t>Click to edit the outline text format</a:t>
            </a:r>
            <a:endParaRPr/>
          </a:p>
          <a:p>
            <a:pPr lvl="1">
              <a:buSzPct val="75000"/>
              <a:buFont typeface="StarSymbol"/>
              <a:buChar char=""/>
            </a:pPr>
            <a:r>
              <a:rPr lang="en-US" sz="3200" strike="noStrike">
                <a:solidFill>
                  <a:srgbClr val="000000"/>
                </a:solidFill>
                <a:latin typeface="Calibri"/>
              </a:rPr>
              <a:t>Second Outline Level</a:t>
            </a:r>
            <a:endParaRPr/>
          </a:p>
          <a:p>
            <a:pPr lvl="2">
              <a:buSzPct val="45000"/>
              <a:buFont typeface="StarSymbol"/>
              <a:buChar char=""/>
            </a:pPr>
            <a:r>
              <a:rPr lang="en-US" sz="3200" strike="noStrike">
                <a:solidFill>
                  <a:srgbClr val="000000"/>
                </a:solidFill>
                <a:latin typeface="Calibri"/>
              </a:rPr>
              <a:t>Third Outline Level</a:t>
            </a:r>
            <a:endParaRPr/>
          </a:p>
          <a:p>
            <a:pPr lvl="3">
              <a:buSzPct val="75000"/>
              <a:buFont typeface="StarSymbol"/>
              <a:buChar char=""/>
            </a:pPr>
            <a:r>
              <a:rPr lang="en-US" sz="3200" strike="noStrike">
                <a:solidFill>
                  <a:srgbClr val="000000"/>
                </a:solidFill>
                <a:latin typeface="Calibri"/>
              </a:rPr>
              <a:t>Fourth Outline Level</a:t>
            </a:r>
            <a:endParaRPr/>
          </a:p>
          <a:p>
            <a:pPr lvl="4">
              <a:buSzPct val="45000"/>
              <a:buFont typeface="StarSymbol"/>
              <a:buChar char=""/>
            </a:pPr>
            <a:r>
              <a:rPr lang="en-US" sz="3200" strike="noStrike">
                <a:solidFill>
                  <a:srgbClr val="000000"/>
                </a:solidFill>
                <a:latin typeface="Calibri"/>
              </a:rPr>
              <a:t>Fifth Outline Level</a:t>
            </a:r>
            <a:endParaRPr/>
          </a:p>
          <a:p>
            <a:pPr lvl="5">
              <a:buSzPct val="45000"/>
              <a:buFont typeface="StarSymbol"/>
              <a:buChar char=""/>
            </a:pPr>
            <a:r>
              <a:rPr lang="en-US" sz="3200" strike="noStrike">
                <a:solidFill>
                  <a:srgbClr val="000000"/>
                </a:solidFill>
                <a:latin typeface="Calibri"/>
              </a:rPr>
              <a:t>Sixth Outline Level</a:t>
            </a:r>
            <a:endParaRPr/>
          </a:p>
          <a:p>
            <a:pPr>
              <a:lnSpc>
                <a:spcPct val="100000"/>
              </a:lnSpc>
              <a:buFont typeface="Arial"/>
              <a:buChar char="•"/>
            </a:pPr>
            <a:r>
              <a:rPr lang="en-US" sz="3200" strike="noStrike">
                <a:solidFill>
                  <a:srgbClr val="000000"/>
                </a:solidFill>
                <a:latin typeface="Calibri"/>
              </a:rPr>
              <a:t>Seventh Outline LevelClick to edit Master text styles</a:t>
            </a:r>
            <a:endParaRPr/>
          </a:p>
          <a:p>
            <a:pPr lvl="1">
              <a:lnSpc>
                <a:spcPct val="100000"/>
              </a:lnSpc>
              <a:buFont typeface="Arial"/>
              <a:buChar char="–"/>
            </a:pPr>
            <a:r>
              <a:rPr lang="en-US" sz="2800" strike="noStrike">
                <a:solidFill>
                  <a:srgbClr val="000000"/>
                </a:solidFill>
                <a:latin typeface="Calibri"/>
              </a:rPr>
              <a:t>Second level</a:t>
            </a:r>
            <a:endParaRPr/>
          </a:p>
          <a:p>
            <a:pPr lvl="2">
              <a:lnSpc>
                <a:spcPct val="100000"/>
              </a:lnSpc>
              <a:buFont typeface="Arial"/>
              <a:buChar char="•"/>
            </a:pPr>
            <a:r>
              <a:rPr lang="en-US" sz="2400" strike="noStrike">
                <a:solidFill>
                  <a:srgbClr val="000000"/>
                </a:solidFill>
                <a:latin typeface="Calibri"/>
              </a:rPr>
              <a:t>Third level</a:t>
            </a:r>
            <a:endParaRPr/>
          </a:p>
          <a:p>
            <a:pPr lvl="3">
              <a:lnSpc>
                <a:spcPct val="100000"/>
              </a:lnSpc>
              <a:buFont typeface="Arial"/>
              <a:buChar char="–"/>
            </a:pPr>
            <a:r>
              <a:rPr lang="en-US" sz="2000" strike="noStrike">
                <a:solidFill>
                  <a:srgbClr val="000000"/>
                </a:solidFill>
                <a:latin typeface="Calibri"/>
              </a:rPr>
              <a:t>Fourth level</a:t>
            </a:r>
            <a:endParaRPr/>
          </a:p>
          <a:p>
            <a:pPr lvl="4">
              <a:lnSpc>
                <a:spcPct val="100000"/>
              </a:lnSpc>
              <a:buFont typeface="Arial"/>
              <a:buChar char="»"/>
            </a:pPr>
            <a:r>
              <a:rPr lang="en-US" sz="2000" strike="noStrike">
                <a:solidFill>
                  <a:srgbClr val="000000"/>
                </a:solidFill>
                <a:latin typeface="Calibri"/>
              </a:rPr>
              <a:t>Fifth level</a:t>
            </a:r>
            <a:endParaRP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a:solidFill>
                  <a:srgbClr val="8B8B8B"/>
                </a:solidFill>
                <a:latin typeface="Calibri"/>
              </a:rPr>
              <a:t>4/25/15</a:t>
            </a:r>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B1598838-9C8A-40C5-8882-D7E62B3A8EF5}" type="slidenum">
              <a:rPr lang="en-US" sz="1200" strike="noStrike">
                <a:solidFill>
                  <a:srgbClr val="8B8B8B"/>
                </a:solidFill>
                <a:latin typeface="Calibri"/>
              </a:rPr>
              <a:t>‹#›</a:t>
            </a:fld>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strike="noStrike">
                <a:solidFill>
                  <a:srgbClr val="000000"/>
                </a:solidFill>
                <a:latin typeface="Calibri"/>
              </a:rPr>
              <a:t>Click to edit the title text formatClick to edit Master title style</a:t>
            </a:r>
            <a:endParaRPr/>
          </a:p>
        </p:txBody>
      </p:sp>
      <p:sp>
        <p:nvSpPr>
          <p:cNvPr id="79"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a:solidFill>
                  <a:srgbClr val="8B8B8B"/>
                </a:solidFill>
                <a:latin typeface="Calibri"/>
              </a:rPr>
              <a:t>4/25/15</a:t>
            </a:r>
            <a:endParaRPr/>
          </a:p>
        </p:txBody>
      </p:sp>
      <p:sp>
        <p:nvSpPr>
          <p:cNvPr id="80" name="PlaceHolder 3"/>
          <p:cNvSpPr>
            <a:spLocks noGrp="1"/>
          </p:cNvSpPr>
          <p:nvPr>
            <p:ph type="ftr"/>
          </p:nvPr>
        </p:nvSpPr>
        <p:spPr>
          <a:xfrm>
            <a:off x="3124080" y="6356520"/>
            <a:ext cx="2895120" cy="364680"/>
          </a:xfrm>
          <a:prstGeom prst="rect">
            <a:avLst/>
          </a:prstGeom>
        </p:spPr>
        <p:txBody>
          <a:bodyPr anchor="ctr"/>
          <a:lstStyle/>
          <a:p>
            <a:endParaRPr/>
          </a:p>
        </p:txBody>
      </p:sp>
      <p:sp>
        <p:nvSpPr>
          <p:cNvPr id="81"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FBFB67BE-DAAF-4B7B-BD8F-ECE9FDA4189B}" type="slidenum">
              <a:rPr lang="en-US" sz="1200" strike="noStrike">
                <a:solidFill>
                  <a:srgbClr val="8B8B8B"/>
                </a:solidFill>
                <a:latin typeface="Calibri"/>
              </a:rPr>
              <a:t>‹#›</a:t>
            </a:fld>
            <a:endParaRPr/>
          </a:p>
        </p:txBody>
      </p:sp>
      <p:sp>
        <p:nvSpPr>
          <p:cNvPr id="82"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strike="noStrike">
                <a:solidFill>
                  <a:srgbClr val="000000"/>
                </a:solidFill>
                <a:latin typeface="Calibri"/>
              </a:rPr>
              <a:t>Click to edit the title text formatClick to edit Master title style</a:t>
            </a:r>
            <a:endParaRPr/>
          </a:p>
        </p:txBody>
      </p:sp>
      <p:sp>
        <p:nvSpPr>
          <p:cNvPr id="118"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strike="noStrike">
                <a:solidFill>
                  <a:srgbClr val="8B8B8B"/>
                </a:solidFill>
                <a:latin typeface="Calibri"/>
              </a:rPr>
              <a:t>4/25/15</a:t>
            </a:r>
            <a:endParaRPr/>
          </a:p>
        </p:txBody>
      </p:sp>
      <p:sp>
        <p:nvSpPr>
          <p:cNvPr id="119" name="PlaceHolder 3"/>
          <p:cNvSpPr>
            <a:spLocks noGrp="1"/>
          </p:cNvSpPr>
          <p:nvPr>
            <p:ph type="ftr"/>
          </p:nvPr>
        </p:nvSpPr>
        <p:spPr>
          <a:xfrm>
            <a:off x="3124080" y="6356520"/>
            <a:ext cx="2895120" cy="364680"/>
          </a:xfrm>
          <a:prstGeom prst="rect">
            <a:avLst/>
          </a:prstGeom>
        </p:spPr>
        <p:txBody>
          <a:bodyPr anchor="ctr"/>
          <a:lstStyle/>
          <a:p>
            <a:endParaRPr/>
          </a:p>
        </p:txBody>
      </p:sp>
      <p:sp>
        <p:nvSpPr>
          <p:cNvPr id="120"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23958025-84F5-4676-9930-A0CD98D4345E}" type="slidenum">
              <a:rPr lang="en-US" sz="1200" strike="noStrike">
                <a:solidFill>
                  <a:srgbClr val="8B8B8B"/>
                </a:solidFill>
                <a:latin typeface="Calibri"/>
              </a:rPr>
              <a:t>‹#›</a:t>
            </a:fld>
            <a:endParaRPr/>
          </a:p>
        </p:txBody>
      </p:sp>
      <p:sp>
        <p:nvSpPr>
          <p:cNvPr id="121"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Calibri"/>
              </a:rPr>
              <a:t>Click to edit the outline text format</a:t>
            </a:r>
            <a:endParaRPr/>
          </a:p>
          <a:p>
            <a:pPr lvl="1">
              <a:buSzPct val="75000"/>
              <a:buFont typeface="StarSymbol"/>
              <a:buChar char=""/>
            </a:pPr>
            <a:r>
              <a:rPr lang="en-US" sz="2400">
                <a:latin typeface="Calibri"/>
              </a:rPr>
              <a:t>Second Outline Level</a:t>
            </a:r>
            <a:endParaRPr/>
          </a:p>
          <a:p>
            <a:pPr lvl="2">
              <a:buSzPct val="45000"/>
              <a:buFont typeface="StarSymbol"/>
              <a:buChar char=""/>
            </a:pPr>
            <a:r>
              <a:rPr lang="en-US" sz="2000">
                <a:latin typeface="Calibri"/>
              </a:rPr>
              <a:t>Third Outline Level</a:t>
            </a:r>
            <a:endParaRPr/>
          </a:p>
          <a:p>
            <a:pPr lvl="3">
              <a:buSzPct val="75000"/>
              <a:buFont typeface="StarSymbol"/>
              <a:buChar char=""/>
            </a:pPr>
            <a:r>
              <a:rPr lang="en-US" sz="20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3 Langkah Dasar Web Development</a:t>
            </a:r>
            <a:endParaRPr/>
          </a:p>
        </p:txBody>
      </p:sp>
      <p:sp>
        <p:nvSpPr>
          <p:cNvPr id="157" name="CustomShape 2"/>
          <p:cNvSpPr/>
          <p:nvPr/>
        </p:nvSpPr>
        <p:spPr>
          <a:xfrm>
            <a:off x="876240" y="1371600"/>
            <a:ext cx="7391160" cy="1736280"/>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700" b="1" strike="noStrike">
                <a:solidFill>
                  <a:srgbClr val="000000"/>
                </a:solidFill>
                <a:latin typeface="Calibri"/>
              </a:rPr>
              <a:t>Untuk membuat suatu website, kita memerlukan suatu manajemen yang terukur, rapi, sistematis, terkendali dan teruji. Untuk menunjukkan kalau kita itu seorang Profesional.</a:t>
            </a:r>
            <a:endParaRPr/>
          </a:p>
        </p:txBody>
      </p:sp>
      <p:sp>
        <p:nvSpPr>
          <p:cNvPr id="158" name="CustomShape 3"/>
          <p:cNvSpPr/>
          <p:nvPr/>
        </p:nvSpPr>
        <p:spPr>
          <a:xfrm>
            <a:off x="914400" y="4452480"/>
            <a:ext cx="708624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buFont typeface="StarSymbol"/>
              <a:buAutoNum type="arabicPeriod"/>
            </a:pPr>
            <a:r>
              <a:rPr lang="en-US" sz="2700" b="1" strike="noStrike">
                <a:solidFill>
                  <a:srgbClr val="000000"/>
                </a:solidFill>
                <a:latin typeface="Calibri"/>
              </a:rPr>
              <a:t>INTERVIEW</a:t>
            </a:r>
            <a:endParaRPr/>
          </a:p>
          <a:p>
            <a:pPr>
              <a:lnSpc>
                <a:spcPct val="100000"/>
              </a:lnSpc>
              <a:buFont typeface="StarSymbol"/>
              <a:buAutoNum type="arabicPeriod"/>
            </a:pPr>
            <a:r>
              <a:rPr lang="en-US" sz="2700" b="1" strike="noStrike">
                <a:solidFill>
                  <a:srgbClr val="000000"/>
                </a:solidFill>
                <a:latin typeface="Calibri"/>
              </a:rPr>
              <a:t>TIME LINE</a:t>
            </a:r>
            <a:endParaRPr/>
          </a:p>
          <a:p>
            <a:pPr>
              <a:lnSpc>
                <a:spcPct val="100000"/>
              </a:lnSpc>
              <a:buFont typeface="StarSymbol"/>
              <a:buAutoNum type="arabicPeriod"/>
            </a:pPr>
            <a:r>
              <a:rPr lang="en-US" sz="2700" b="1" strike="noStrike">
                <a:solidFill>
                  <a:srgbClr val="000000"/>
                </a:solidFill>
                <a:latin typeface="Calibri"/>
              </a:rPr>
              <a:t>DESIGN</a:t>
            </a:r>
            <a:endParaRPr/>
          </a:p>
        </p:txBody>
      </p:sp>
      <p:sp>
        <p:nvSpPr>
          <p:cNvPr id="159" name="CustomShape 4"/>
          <p:cNvSpPr/>
          <p:nvPr/>
        </p:nvSpPr>
        <p:spPr>
          <a:xfrm>
            <a:off x="914400" y="3429000"/>
            <a:ext cx="7314840" cy="109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a:solidFill>
                  <a:srgbClr val="000000"/>
                </a:solidFill>
                <a:latin typeface="Calibri"/>
              </a:rPr>
              <a:t>Dibawah ini adalah langkah-langkah dasar. Tentunya masih bisa di tambahkan</a:t>
            </a:r>
            <a:endParaRPr/>
          </a:p>
          <a:p>
            <a:pPr>
              <a:lnSpc>
                <a:spcPct val="100000"/>
              </a:lnSpc>
            </a:pP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2"/>
          <p:cNvPicPr/>
          <p:nvPr/>
        </p:nvPicPr>
        <p:blipFill>
          <a:blip r:embed="rId2"/>
          <a:stretch/>
        </p:blipFill>
        <p:spPr>
          <a:xfrm>
            <a:off x="495000" y="3048120"/>
            <a:ext cx="8154000" cy="1142640"/>
          </a:xfrm>
          <a:prstGeom prst="rect">
            <a:avLst/>
          </a:prstGeom>
          <a:ln w="9360">
            <a:solidFill>
              <a:srgbClr val="FF0000"/>
            </a:solidFill>
            <a:miter/>
          </a:ln>
        </p:spPr>
      </p:pic>
      <p:sp>
        <p:nvSpPr>
          <p:cNvPr id="263" name="CustomShape 1"/>
          <p:cNvSpPr/>
          <p:nvPr/>
        </p:nvSpPr>
        <p:spPr>
          <a:xfrm>
            <a:off x="428760" y="1762920"/>
            <a:ext cx="54288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trike="noStrike">
                <a:solidFill>
                  <a:srgbClr val="000000"/>
                </a:solidFill>
                <a:latin typeface="Calibri"/>
              </a:rPr>
              <a:t>Analisa  LAYOUT bagian HEADER </a:t>
            </a:r>
            <a:endParaRPr/>
          </a:p>
        </p:txBody>
      </p:sp>
      <p:sp>
        <p:nvSpPr>
          <p:cNvPr id="264"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Buat Layout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428760" y="1762920"/>
            <a:ext cx="54288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trike="noStrike">
                <a:solidFill>
                  <a:srgbClr val="000000"/>
                </a:solidFill>
                <a:latin typeface="Calibri"/>
              </a:rPr>
              <a:t>Analisa  LAYOUT bagian CONTENT</a:t>
            </a:r>
            <a:endParaRPr/>
          </a:p>
        </p:txBody>
      </p:sp>
      <p:pic>
        <p:nvPicPr>
          <p:cNvPr id="266" name="Picture 2"/>
          <p:cNvPicPr/>
          <p:nvPr/>
        </p:nvPicPr>
        <p:blipFill>
          <a:blip r:embed="rId2"/>
          <a:stretch/>
        </p:blipFill>
        <p:spPr>
          <a:xfrm>
            <a:off x="450720" y="2895480"/>
            <a:ext cx="8242560" cy="1371240"/>
          </a:xfrm>
          <a:prstGeom prst="rect">
            <a:avLst/>
          </a:prstGeom>
          <a:ln w="9360">
            <a:solidFill>
              <a:srgbClr val="FF0000"/>
            </a:solidFill>
            <a:miter/>
          </a:ln>
        </p:spPr>
      </p:pic>
      <p:sp>
        <p:nvSpPr>
          <p:cNvPr id="267"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Buat Layout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Picture 2"/>
          <p:cNvPicPr/>
          <p:nvPr/>
        </p:nvPicPr>
        <p:blipFill>
          <a:blip r:embed="rId2"/>
          <a:stretch/>
        </p:blipFill>
        <p:spPr>
          <a:xfrm>
            <a:off x="168840" y="1219320"/>
            <a:ext cx="8805960" cy="5257440"/>
          </a:xfrm>
          <a:prstGeom prst="rect">
            <a:avLst/>
          </a:prstGeom>
          <a:ln w="9360">
            <a:solidFill>
              <a:srgbClr val="FF0000"/>
            </a:solidFill>
            <a:miter/>
          </a:ln>
        </p:spPr>
      </p:pic>
      <p:sp>
        <p:nvSpPr>
          <p:cNvPr id="269"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Buat Layout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Buat Layout</a:t>
            </a:r>
            <a:endParaRPr/>
          </a:p>
        </p:txBody>
      </p:sp>
      <p:pic>
        <p:nvPicPr>
          <p:cNvPr id="271" name="Picture 3"/>
          <p:cNvPicPr/>
          <p:nvPr/>
        </p:nvPicPr>
        <p:blipFill>
          <a:blip r:embed="rId2"/>
          <a:stretch/>
        </p:blipFill>
        <p:spPr>
          <a:xfrm>
            <a:off x="414720" y="1676520"/>
            <a:ext cx="8314200" cy="4800240"/>
          </a:xfrm>
          <a:prstGeom prst="rect">
            <a:avLst/>
          </a:prstGeom>
          <a:ln w="9360">
            <a:solidFill>
              <a:srgbClr val="FF0000"/>
            </a:solidFill>
            <a:miter/>
          </a:ln>
        </p:spPr>
      </p:pic>
      <p:sp>
        <p:nvSpPr>
          <p:cNvPr id="272" name="CustomShape 2"/>
          <p:cNvSpPr/>
          <p:nvPr/>
        </p:nvSpPr>
        <p:spPr>
          <a:xfrm>
            <a:off x="546480" y="857160"/>
            <a:ext cx="807372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Analisa  LAYOUT bagian CONTENT SECARA keseluruhan</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74" name="CustomShape 2"/>
          <p:cNvSpPr/>
          <p:nvPr/>
        </p:nvSpPr>
        <p:spPr>
          <a:xfrm>
            <a:off x="351360" y="1077120"/>
            <a:ext cx="79776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id=“headerLeft” </a:t>
            </a:r>
            <a:r>
              <a:rPr lang="en-US" sz="2800" strike="noStrike">
                <a:solidFill>
                  <a:srgbClr val="000000"/>
                </a:solidFill>
                <a:latin typeface="Calibri"/>
              </a:rPr>
              <a:t>dan </a:t>
            </a:r>
            <a:r>
              <a:rPr lang="en-US" sz="2800" strike="noStrike">
                <a:solidFill>
                  <a:srgbClr val="FF0000"/>
                </a:solidFill>
                <a:latin typeface="Calibri"/>
              </a:rPr>
              <a:t>div id=“headerRight”</a:t>
            </a:r>
            <a:endParaRPr/>
          </a:p>
        </p:txBody>
      </p:sp>
      <p:pic>
        <p:nvPicPr>
          <p:cNvPr id="275" name="Picture 5"/>
          <p:cNvPicPr/>
          <p:nvPr/>
        </p:nvPicPr>
        <p:blipFill>
          <a:blip r:embed="rId2"/>
          <a:stretch/>
        </p:blipFill>
        <p:spPr>
          <a:xfrm>
            <a:off x="419040" y="1676520"/>
            <a:ext cx="8305560" cy="4428720"/>
          </a:xfrm>
          <a:prstGeom prst="rect">
            <a:avLst/>
          </a:prstGeom>
          <a:ln w="9360">
            <a:solidFill>
              <a:srgbClr val="FF0000"/>
            </a:solidFill>
            <a:miter/>
          </a:ln>
        </p:spPr>
      </p:pic>
      <p:sp>
        <p:nvSpPr>
          <p:cNvPr id="276" name="CustomShape 3"/>
          <p:cNvSpPr/>
          <p:nvPr/>
        </p:nvSpPr>
        <p:spPr>
          <a:xfrm>
            <a:off x="4419720" y="1828800"/>
            <a:ext cx="3962160" cy="175212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p:style>
      </p:sp>
      <p:pic>
        <p:nvPicPr>
          <p:cNvPr id="277" name="Picture 6"/>
          <p:cNvPicPr/>
          <p:nvPr/>
        </p:nvPicPr>
        <p:blipFill>
          <a:blip r:embed="rId3"/>
          <a:stretch/>
        </p:blipFill>
        <p:spPr>
          <a:xfrm>
            <a:off x="4619520" y="2038320"/>
            <a:ext cx="3533400" cy="13140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
          <p:cNvPicPr/>
          <p:nvPr/>
        </p:nvPicPr>
        <p:blipFill>
          <a:blip r:embed="rId2"/>
          <a:stretch/>
        </p:blipFill>
        <p:spPr>
          <a:xfrm>
            <a:off x="304920" y="1600200"/>
            <a:ext cx="5816520" cy="4357800"/>
          </a:xfrm>
          <a:prstGeom prst="rect">
            <a:avLst/>
          </a:prstGeom>
          <a:ln w="9360">
            <a:solidFill>
              <a:srgbClr val="FF0000"/>
            </a:solidFill>
            <a:miter/>
          </a:ln>
        </p:spPr>
      </p:pic>
      <p:sp>
        <p:nvSpPr>
          <p:cNvPr id="279"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80" name="CustomShape 2"/>
          <p:cNvSpPr/>
          <p:nvPr/>
        </p:nvSpPr>
        <p:spPr>
          <a:xfrm>
            <a:off x="322920" y="1077120"/>
            <a:ext cx="34988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id=“menu”</a:t>
            </a:r>
            <a:endParaRPr/>
          </a:p>
        </p:txBody>
      </p:sp>
      <p:sp>
        <p:nvSpPr>
          <p:cNvPr id="281" name="CustomShape 3"/>
          <p:cNvSpPr/>
          <p:nvPr/>
        </p:nvSpPr>
        <p:spPr>
          <a:xfrm>
            <a:off x="4909680" y="1143000"/>
            <a:ext cx="3929040" cy="27428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282" name="Picture 3"/>
          <p:cNvPicPr/>
          <p:nvPr/>
        </p:nvPicPr>
        <p:blipFill>
          <a:blip r:embed="rId3"/>
          <a:stretch/>
        </p:blipFill>
        <p:spPr>
          <a:xfrm>
            <a:off x="5126040" y="1371600"/>
            <a:ext cx="3484080" cy="23259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84" name="CustomShape 2"/>
          <p:cNvSpPr/>
          <p:nvPr/>
        </p:nvSpPr>
        <p:spPr>
          <a:xfrm>
            <a:off x="341640" y="1077120"/>
            <a:ext cx="60480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id=“slider” </a:t>
            </a:r>
            <a:r>
              <a:rPr lang="en-US" sz="2800" strike="noStrike">
                <a:solidFill>
                  <a:srgbClr val="000000"/>
                </a:solidFill>
                <a:latin typeface="Calibri"/>
              </a:rPr>
              <a:t>&amp; </a:t>
            </a:r>
            <a:r>
              <a:rPr lang="en-US" sz="2800" strike="noStrike">
                <a:solidFill>
                  <a:srgbClr val="FF0000"/>
                </a:solidFill>
                <a:latin typeface="Calibri"/>
              </a:rPr>
              <a:t>div id=“search”</a:t>
            </a:r>
            <a:endParaRPr/>
          </a:p>
        </p:txBody>
      </p:sp>
      <p:pic>
        <p:nvPicPr>
          <p:cNvPr id="285" name="Picture 2"/>
          <p:cNvPicPr/>
          <p:nvPr/>
        </p:nvPicPr>
        <p:blipFill>
          <a:blip r:embed="rId2"/>
          <a:stretch/>
        </p:blipFill>
        <p:spPr>
          <a:xfrm>
            <a:off x="380880" y="1905120"/>
            <a:ext cx="5562360" cy="2684880"/>
          </a:xfrm>
          <a:prstGeom prst="rect">
            <a:avLst/>
          </a:prstGeom>
          <a:ln w="9360">
            <a:solidFill>
              <a:srgbClr val="FF0000"/>
            </a:solidFill>
            <a:miter/>
          </a:ln>
        </p:spPr>
      </p:pic>
      <p:sp>
        <p:nvSpPr>
          <p:cNvPr id="286" name="CustomShape 3"/>
          <p:cNvSpPr/>
          <p:nvPr/>
        </p:nvSpPr>
        <p:spPr>
          <a:xfrm>
            <a:off x="4648320" y="4191120"/>
            <a:ext cx="4266720" cy="25142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287" name="Picture 4"/>
          <p:cNvPicPr/>
          <p:nvPr/>
        </p:nvPicPr>
        <p:blipFill>
          <a:blip r:embed="rId3"/>
          <a:stretch/>
        </p:blipFill>
        <p:spPr>
          <a:xfrm>
            <a:off x="4724280" y="4267080"/>
            <a:ext cx="4076280" cy="23115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89" name="CustomShape 2"/>
          <p:cNvSpPr/>
          <p:nvPr/>
        </p:nvSpPr>
        <p:spPr>
          <a:xfrm>
            <a:off x="324720" y="1077120"/>
            <a:ext cx="338760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id=“main”</a:t>
            </a:r>
            <a:endParaRPr/>
          </a:p>
        </p:txBody>
      </p:sp>
      <p:pic>
        <p:nvPicPr>
          <p:cNvPr id="290" name="Picture 3"/>
          <p:cNvPicPr/>
          <p:nvPr/>
        </p:nvPicPr>
        <p:blipFill>
          <a:blip r:embed="rId2"/>
          <a:stretch/>
        </p:blipFill>
        <p:spPr>
          <a:xfrm>
            <a:off x="491400" y="1905120"/>
            <a:ext cx="8160840" cy="3200040"/>
          </a:xfrm>
          <a:prstGeom prst="rect">
            <a:avLst/>
          </a:prstGeom>
          <a:ln w="9360">
            <a:solidFill>
              <a:srgbClr val="FF0000"/>
            </a:solidFill>
            <a:miter/>
          </a:ln>
        </p:spPr>
      </p:pic>
      <p:sp>
        <p:nvSpPr>
          <p:cNvPr id="291" name="CustomShape 3"/>
          <p:cNvSpPr/>
          <p:nvPr/>
        </p:nvSpPr>
        <p:spPr>
          <a:xfrm>
            <a:off x="4724280" y="4343400"/>
            <a:ext cx="3885840" cy="23619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292" name="Picture 4"/>
          <p:cNvPicPr/>
          <p:nvPr/>
        </p:nvPicPr>
        <p:blipFill>
          <a:blip r:embed="rId3"/>
          <a:stretch/>
        </p:blipFill>
        <p:spPr>
          <a:xfrm>
            <a:off x="4857840" y="4451400"/>
            <a:ext cx="3600000" cy="216288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94" name="CustomShape 2"/>
          <p:cNvSpPr/>
          <p:nvPr/>
        </p:nvSpPr>
        <p:spPr>
          <a:xfrm>
            <a:off x="324000" y="1077120"/>
            <a:ext cx="30934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id=“list”</a:t>
            </a:r>
            <a:endParaRPr/>
          </a:p>
        </p:txBody>
      </p:sp>
      <p:pic>
        <p:nvPicPr>
          <p:cNvPr id="295" name="Picture 2"/>
          <p:cNvPicPr/>
          <p:nvPr/>
        </p:nvPicPr>
        <p:blipFill>
          <a:blip r:embed="rId2"/>
          <a:stretch/>
        </p:blipFill>
        <p:spPr>
          <a:xfrm>
            <a:off x="380880" y="1676520"/>
            <a:ext cx="6147000" cy="4876560"/>
          </a:xfrm>
          <a:prstGeom prst="rect">
            <a:avLst/>
          </a:prstGeom>
          <a:ln w="9360">
            <a:solidFill>
              <a:srgbClr val="FF0000"/>
            </a:solidFill>
            <a:miter/>
          </a:ln>
        </p:spPr>
      </p:pic>
      <p:sp>
        <p:nvSpPr>
          <p:cNvPr id="296" name="CustomShape 3"/>
          <p:cNvSpPr/>
          <p:nvPr/>
        </p:nvSpPr>
        <p:spPr>
          <a:xfrm>
            <a:off x="6629400" y="2590920"/>
            <a:ext cx="2285640" cy="26665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297" name="Picture 3"/>
          <p:cNvPicPr/>
          <p:nvPr/>
        </p:nvPicPr>
        <p:blipFill>
          <a:blip r:embed="rId3"/>
          <a:stretch/>
        </p:blipFill>
        <p:spPr>
          <a:xfrm>
            <a:off x="6791400" y="2743200"/>
            <a:ext cx="1971360" cy="23432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299" name="CustomShape 2"/>
          <p:cNvSpPr/>
          <p:nvPr/>
        </p:nvSpPr>
        <p:spPr>
          <a:xfrm>
            <a:off x="325080" y="914400"/>
            <a:ext cx="34178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id=“news”</a:t>
            </a:r>
            <a:endParaRPr/>
          </a:p>
        </p:txBody>
      </p:sp>
      <p:sp>
        <p:nvSpPr>
          <p:cNvPr id="300" name="CustomShape 3"/>
          <p:cNvSpPr/>
          <p:nvPr/>
        </p:nvSpPr>
        <p:spPr>
          <a:xfrm>
            <a:off x="380880" y="1523880"/>
            <a:ext cx="45360" cy="518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01" name="Picture 4"/>
          <p:cNvPicPr/>
          <p:nvPr/>
        </p:nvPicPr>
        <p:blipFill>
          <a:blip r:embed="rId2"/>
          <a:stretch/>
        </p:blipFill>
        <p:spPr>
          <a:xfrm>
            <a:off x="919080" y="1447920"/>
            <a:ext cx="7305480" cy="5175000"/>
          </a:xfrm>
          <a:prstGeom prst="rect">
            <a:avLst/>
          </a:prstGeom>
          <a:ln w="9360">
            <a:solidFill>
              <a:srgbClr val="FF0000"/>
            </a:solidFill>
            <a:miter/>
          </a:ln>
        </p:spPr>
      </p:pic>
      <p:sp>
        <p:nvSpPr>
          <p:cNvPr id="302" name="CustomShape 4"/>
          <p:cNvSpPr/>
          <p:nvPr/>
        </p:nvSpPr>
        <p:spPr>
          <a:xfrm>
            <a:off x="3531600" y="5053680"/>
            <a:ext cx="45360" cy="228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457200" y="990720"/>
            <a:ext cx="8229240" cy="5578560"/>
          </a:xfrm>
          <a:prstGeom prst="rect">
            <a:avLst/>
          </a:prstGeom>
          <a:no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700" b="1" strike="noStrike">
                <a:solidFill>
                  <a:srgbClr val="000000"/>
                </a:solidFill>
                <a:latin typeface="Calibri"/>
              </a:rPr>
              <a:t>INTERVIEW</a:t>
            </a:r>
            <a:endParaRPr/>
          </a:p>
          <a:p>
            <a:pPr>
              <a:lnSpc>
                <a:spcPct val="100000"/>
              </a:lnSpc>
            </a:pPr>
            <a:endParaRPr/>
          </a:p>
          <a:p>
            <a:pPr>
              <a:lnSpc>
                <a:spcPct val="100000"/>
              </a:lnSpc>
            </a:pPr>
            <a:r>
              <a:rPr lang="en-US" sz="1700" strike="noStrike">
                <a:solidFill>
                  <a:srgbClr val="000000"/>
                </a:solidFill>
                <a:latin typeface="Calibri"/>
              </a:rPr>
              <a:t>Untuk mengukur tingkat kerumitan dan kesulitan suatu proyek, kita harus sedetil mungkin mengetahui dan memahami semua sumber, data dan masalah yang ada. Oleh karena itu, hal-hal seperti inilah yang harus dilakukan dan kemudian didokumentasikan.</a:t>
            </a:r>
            <a:endParaRPr/>
          </a:p>
          <a:p>
            <a:pPr>
              <a:lnSpc>
                <a:spcPct val="100000"/>
              </a:lnSpc>
            </a:pPr>
            <a:endParaRPr/>
          </a:p>
          <a:p>
            <a:pPr lvl="1">
              <a:lnSpc>
                <a:spcPct val="100000"/>
              </a:lnSpc>
              <a:buFont typeface="Arial"/>
              <a:buChar char="•"/>
            </a:pPr>
            <a:r>
              <a:rPr lang="en-US" sz="1700" strike="noStrike">
                <a:solidFill>
                  <a:srgbClr val="000000"/>
                </a:solidFill>
                <a:latin typeface="Calibri"/>
              </a:rPr>
              <a:t> Menanyakan mengapa mereka ingin membuat sebuah website.</a:t>
            </a:r>
            <a:endParaRPr/>
          </a:p>
          <a:p>
            <a:pPr lvl="1">
              <a:lnSpc>
                <a:spcPct val="100000"/>
              </a:lnSpc>
              <a:buFont typeface="Arial"/>
              <a:buChar char="•"/>
            </a:pPr>
            <a:r>
              <a:rPr lang="en-US" sz="1700" strike="noStrike">
                <a:solidFill>
                  <a:srgbClr val="000000"/>
                </a:solidFill>
                <a:latin typeface="Calibri"/>
              </a:rPr>
              <a:t> Menanyakan apa yang diharapkan setelah website baru berjalan.</a:t>
            </a:r>
            <a:endParaRPr/>
          </a:p>
          <a:p>
            <a:pPr lvl="1">
              <a:lnSpc>
                <a:spcPct val="100000"/>
              </a:lnSpc>
              <a:buFont typeface="Arial"/>
              <a:buChar char="•"/>
            </a:pPr>
            <a:r>
              <a:rPr lang="en-US" sz="1700" strike="noStrike">
                <a:solidFill>
                  <a:srgbClr val="000000"/>
                </a:solidFill>
                <a:latin typeface="Calibri"/>
              </a:rPr>
              <a:t> Menanyakan apa yang diharapkan ke depan setelah website baru berjalan.</a:t>
            </a:r>
            <a:endParaRPr/>
          </a:p>
          <a:p>
            <a:pPr lvl="1">
              <a:lnSpc>
                <a:spcPct val="100000"/>
              </a:lnSpc>
              <a:buFont typeface="Arial"/>
              <a:buChar char="•"/>
            </a:pPr>
            <a:r>
              <a:rPr lang="en-US" sz="1700" strike="noStrike">
                <a:solidFill>
                  <a:srgbClr val="000000"/>
                </a:solidFill>
                <a:latin typeface="Calibri"/>
              </a:rPr>
              <a:t> Apakah ada PIC (Person in Charge) yang kuat untuk memperbantukan kita</a:t>
            </a:r>
            <a:endParaRPr/>
          </a:p>
          <a:p>
            <a:pPr>
              <a:lnSpc>
                <a:spcPct val="100000"/>
              </a:lnSpc>
            </a:pPr>
            <a:r>
              <a:rPr lang="en-US" sz="1700" strike="noStrike">
                <a:solidFill>
                  <a:srgbClr val="000000"/>
                </a:solidFill>
                <a:latin typeface="Calibri"/>
              </a:rPr>
              <a:t>           dalam menyetujui website baru yang akan dibuat sehingga tidak akan terlalu</a:t>
            </a:r>
            <a:endParaRPr/>
          </a:p>
          <a:p>
            <a:pPr>
              <a:lnSpc>
                <a:spcPct val="100000"/>
              </a:lnSpc>
            </a:pPr>
            <a:r>
              <a:rPr lang="en-US" sz="1700" strike="noStrike">
                <a:solidFill>
                  <a:srgbClr val="000000"/>
                </a:solidFill>
                <a:latin typeface="Calibri"/>
              </a:rPr>
              <a:t>           banyak revisi dan perubahan.</a:t>
            </a:r>
            <a:endParaRPr/>
          </a:p>
          <a:p>
            <a:pPr lvl="1">
              <a:lnSpc>
                <a:spcPct val="100000"/>
              </a:lnSpc>
              <a:buFont typeface="Arial"/>
              <a:buChar char="•"/>
            </a:pPr>
            <a:r>
              <a:rPr lang="en-US" sz="1700" strike="noStrike">
                <a:solidFill>
                  <a:srgbClr val="000000"/>
                </a:solidFill>
                <a:latin typeface="Calibri"/>
              </a:rPr>
              <a:t> Seberapa lama waktu yang dibutuhkan untuk mengambil data. Bila mereka </a:t>
            </a:r>
            <a:endParaRPr/>
          </a:p>
          <a:p>
            <a:pPr>
              <a:lnSpc>
                <a:spcPct val="100000"/>
              </a:lnSpc>
            </a:pPr>
            <a:r>
              <a:rPr lang="en-US" sz="1700" strike="noStrike">
                <a:solidFill>
                  <a:srgbClr val="000000"/>
                </a:solidFill>
                <a:latin typeface="Calibri"/>
              </a:rPr>
              <a:t>  terlalu sibuk akan menyulitkan proses pengumpulan data ini. Harus dijadwalkan.</a:t>
            </a:r>
            <a:endParaRPr/>
          </a:p>
          <a:p>
            <a:pPr lvl="1">
              <a:lnSpc>
                <a:spcPct val="100000"/>
              </a:lnSpc>
              <a:buFont typeface="Arial"/>
              <a:buChar char="•"/>
            </a:pPr>
            <a:r>
              <a:rPr lang="en-US" sz="1700" strike="noStrike">
                <a:solidFill>
                  <a:srgbClr val="000000"/>
                </a:solidFill>
                <a:latin typeface="Calibri"/>
              </a:rPr>
              <a:t> Mengetahui apakah mereka sudah mempunyai sumber data yang bisa diolah </a:t>
            </a:r>
            <a:endParaRPr/>
          </a:p>
          <a:p>
            <a:pPr>
              <a:lnSpc>
                <a:spcPct val="100000"/>
              </a:lnSpc>
            </a:pPr>
            <a:r>
              <a:rPr lang="en-US" sz="1700" strike="noStrike">
                <a:solidFill>
                  <a:srgbClr val="000000"/>
                </a:solidFill>
                <a:latin typeface="Calibri"/>
              </a:rPr>
              <a:t>  atau kita harus membuat dan mengolah sumber data yang baru.</a:t>
            </a:r>
            <a:endParaRPr/>
          </a:p>
          <a:p>
            <a:pPr>
              <a:lnSpc>
                <a:spcPct val="100000"/>
              </a:lnSpc>
            </a:pPr>
            <a:endParaRPr/>
          </a:p>
          <a:p>
            <a:pPr>
              <a:lnSpc>
                <a:spcPct val="100000"/>
              </a:lnSpc>
            </a:pPr>
            <a:r>
              <a:rPr lang="en-US" sz="1700" strike="noStrike">
                <a:solidFill>
                  <a:srgbClr val="000000"/>
                </a:solidFill>
                <a:latin typeface="Calibri"/>
              </a:rPr>
              <a:t>Hasil interview tersebut bisa berupa laporan tertulis lengkap dengan waktu kunjungan, person in charge, dimana lokasi, dan sebagainya.</a:t>
            </a:r>
            <a:endParaRPr/>
          </a:p>
          <a:p>
            <a:pPr>
              <a:lnSpc>
                <a:spcPct val="100000"/>
              </a:lnSpc>
            </a:pPr>
            <a:endParaRPr/>
          </a:p>
          <a:p>
            <a:pPr>
              <a:lnSpc>
                <a:spcPct val="100000"/>
              </a:lnSpc>
            </a:pPr>
            <a:r>
              <a:rPr lang="en-US" b="1" strike="noStrike">
                <a:solidFill>
                  <a:srgbClr val="000000"/>
                </a:solidFill>
                <a:latin typeface="Calibri"/>
              </a:rPr>
              <a:t>SEMUA HARUS TERDOKUMENTASI DENGAN RAPI PADA SETIAP KALI MEETING</a:t>
            </a:r>
            <a:endParaRPr/>
          </a:p>
        </p:txBody>
      </p:sp>
      <p:sp>
        <p:nvSpPr>
          <p:cNvPr id="161"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INTERVIEW</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304" name="CustomShape 2"/>
          <p:cNvSpPr/>
          <p:nvPr/>
        </p:nvSpPr>
        <p:spPr>
          <a:xfrm>
            <a:off x="325080" y="914400"/>
            <a:ext cx="34178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id=“news”</a:t>
            </a:r>
            <a:endParaRPr/>
          </a:p>
        </p:txBody>
      </p:sp>
      <p:sp>
        <p:nvSpPr>
          <p:cNvPr id="305" name="CustomShape 3"/>
          <p:cNvSpPr/>
          <p:nvPr/>
        </p:nvSpPr>
        <p:spPr>
          <a:xfrm>
            <a:off x="1219320" y="1371600"/>
            <a:ext cx="6781320" cy="533376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p:style>
      </p:sp>
      <p:pic>
        <p:nvPicPr>
          <p:cNvPr id="306" name="Picture 2"/>
          <p:cNvPicPr/>
          <p:nvPr/>
        </p:nvPicPr>
        <p:blipFill>
          <a:blip r:embed="rId2"/>
          <a:stretch/>
        </p:blipFill>
        <p:spPr>
          <a:xfrm>
            <a:off x="1371600" y="1476360"/>
            <a:ext cx="6495840" cy="50763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Isi Data : div</a:t>
            </a:r>
            <a:endParaRPr/>
          </a:p>
        </p:txBody>
      </p:sp>
      <p:sp>
        <p:nvSpPr>
          <p:cNvPr id="308" name="CustomShape 2"/>
          <p:cNvSpPr/>
          <p:nvPr/>
        </p:nvSpPr>
        <p:spPr>
          <a:xfrm>
            <a:off x="325440" y="914400"/>
            <a:ext cx="357192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strike="noStrike">
                <a:solidFill>
                  <a:srgbClr val="000000"/>
                </a:solidFill>
                <a:latin typeface="Calibri"/>
              </a:rPr>
              <a:t>Isi Data: </a:t>
            </a:r>
            <a:r>
              <a:rPr lang="en-US" sz="2800" strike="noStrike">
                <a:solidFill>
                  <a:srgbClr val="FF0000"/>
                </a:solidFill>
                <a:latin typeface="Calibri"/>
              </a:rPr>
              <a:t>div id=“footer”</a:t>
            </a:r>
            <a:endParaRPr/>
          </a:p>
        </p:txBody>
      </p:sp>
      <p:pic>
        <p:nvPicPr>
          <p:cNvPr id="309" name="Picture 1"/>
          <p:cNvPicPr/>
          <p:nvPr/>
        </p:nvPicPr>
        <p:blipFill>
          <a:blip r:embed="rId2"/>
          <a:stretch/>
        </p:blipFill>
        <p:spPr>
          <a:xfrm>
            <a:off x="638640" y="1752480"/>
            <a:ext cx="7866000" cy="1142640"/>
          </a:xfrm>
          <a:prstGeom prst="rect">
            <a:avLst/>
          </a:prstGeom>
          <a:ln>
            <a:solidFill>
              <a:srgbClr val="FF0000"/>
            </a:solidFill>
          </a:ln>
        </p:spPr>
      </p:pic>
      <p:pic>
        <p:nvPicPr>
          <p:cNvPr id="310" name="Picture 4"/>
          <p:cNvPicPr/>
          <p:nvPr/>
        </p:nvPicPr>
        <p:blipFill>
          <a:blip r:embed="rId3"/>
          <a:stretch/>
        </p:blipFill>
        <p:spPr>
          <a:xfrm>
            <a:off x="654120" y="3565080"/>
            <a:ext cx="6392160" cy="701640"/>
          </a:xfrm>
          <a:prstGeom prst="rect">
            <a:avLst/>
          </a:prstGeom>
          <a:ln>
            <a:solidFill>
              <a:srgbClr val="FF0000"/>
            </a:solid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400" strike="noStrike">
                <a:solidFill>
                  <a:srgbClr val="FFFFFF"/>
                </a:solidFill>
                <a:latin typeface="Calibri"/>
                <a:ea typeface="Calibri"/>
              </a:rPr>
              <a:t>Buat file CSS &amp; Setting awal CSS</a:t>
            </a:r>
            <a:endParaRPr/>
          </a:p>
        </p:txBody>
      </p:sp>
      <p:sp>
        <p:nvSpPr>
          <p:cNvPr id="312" name="CustomShape 2"/>
          <p:cNvSpPr/>
          <p:nvPr/>
        </p:nvSpPr>
        <p:spPr>
          <a:xfrm>
            <a:off x="470520" y="928800"/>
            <a:ext cx="7348320" cy="12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a:t>
            </a:r>
            <a:endParaRPr/>
          </a:p>
          <a:p>
            <a:pPr>
              <a:lnSpc>
                <a:spcPct val="100000"/>
              </a:lnSpc>
            </a:pPr>
            <a:r>
              <a:rPr lang="en-US" sz="2500" i="1" strike="noStrike">
                <a:solidFill>
                  <a:srgbClr val="000000"/>
                </a:solidFill>
                <a:latin typeface="Calibri"/>
              </a:rPr>
              <a:t>Ketik kode awal CSS berikut, dan simpan dengan nama :</a:t>
            </a:r>
            <a:endParaRPr/>
          </a:p>
          <a:p>
            <a:pPr>
              <a:lnSpc>
                <a:spcPct val="100000"/>
              </a:lnSpc>
            </a:pPr>
            <a:r>
              <a:rPr lang="en-US" sz="2500" i="1" strike="noStrike">
                <a:solidFill>
                  <a:srgbClr val="000000"/>
                </a:solidFill>
                <a:latin typeface="Calibri"/>
              </a:rPr>
              <a:t> </a:t>
            </a:r>
            <a:r>
              <a:rPr lang="en-US" sz="2500" b="1" i="1" u="sng" strike="noStrike">
                <a:solidFill>
                  <a:srgbClr val="000000"/>
                </a:solidFill>
                <a:latin typeface="Calibri"/>
              </a:rPr>
              <a:t>style.css</a:t>
            </a:r>
            <a:endParaRPr/>
          </a:p>
        </p:txBody>
      </p:sp>
      <p:pic>
        <p:nvPicPr>
          <p:cNvPr id="313" name="Picture 4"/>
          <p:cNvPicPr/>
          <p:nvPr/>
        </p:nvPicPr>
        <p:blipFill>
          <a:blip r:embed="rId2"/>
          <a:stretch/>
        </p:blipFill>
        <p:spPr>
          <a:xfrm>
            <a:off x="533520" y="2266920"/>
            <a:ext cx="5453280" cy="4438440"/>
          </a:xfrm>
          <a:prstGeom prst="rect">
            <a:avLst/>
          </a:prstGeom>
          <a:ln w="9360">
            <a:solidFill>
              <a:srgbClr val="FF0000"/>
            </a:solidFill>
            <a:miter/>
          </a:ln>
        </p:spPr>
      </p:pic>
      <p:sp>
        <p:nvSpPr>
          <p:cNvPr id="314" name="CustomShape 3"/>
          <p:cNvSpPr/>
          <p:nvPr/>
        </p:nvSpPr>
        <p:spPr>
          <a:xfrm flipV="1">
            <a:off x="3505320" y="2666160"/>
            <a:ext cx="914040" cy="45684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15" name="CustomShape 4"/>
          <p:cNvSpPr/>
          <p:nvPr/>
        </p:nvSpPr>
        <p:spPr>
          <a:xfrm>
            <a:off x="4572000" y="1981080"/>
            <a:ext cx="4190760" cy="129492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Untuk mereset semua margin dan padding bawaan dari HTML. Jadi kita sendiri yang akan menentukan padding dan margin lewat CSS.</a:t>
            </a:r>
            <a:endParaRPr/>
          </a:p>
        </p:txBody>
      </p:sp>
      <p:sp>
        <p:nvSpPr>
          <p:cNvPr id="316" name="CustomShape 5"/>
          <p:cNvSpPr/>
          <p:nvPr/>
        </p:nvSpPr>
        <p:spPr>
          <a:xfrm flipV="1">
            <a:off x="3581280" y="4799880"/>
            <a:ext cx="914040" cy="53316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17" name="CustomShape 6"/>
          <p:cNvSpPr/>
          <p:nvPr/>
        </p:nvSpPr>
        <p:spPr>
          <a:xfrm>
            <a:off x="4572000" y="4191120"/>
            <a:ext cx="4190760" cy="91404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0000"/>
                </a:solidFill>
                <a:latin typeface="Calibri"/>
              </a:rPr>
              <a:t>(</a:t>
            </a:r>
            <a:r>
              <a:rPr lang="en-US" strike="noStrike">
                <a:solidFill>
                  <a:srgbClr val="FFFFFF"/>
                </a:solidFill>
                <a:latin typeface="Calibri"/>
              </a:rPr>
              <a:t> </a:t>
            </a:r>
            <a:r>
              <a:rPr lang="en-US" strike="noStrike">
                <a:solidFill>
                  <a:srgbClr val="FF0000"/>
                </a:solidFill>
                <a:latin typeface="Calibri"/>
              </a:rPr>
              <a:t>margin:0 auto 0 auto )</a:t>
            </a:r>
            <a:r>
              <a:rPr lang="en-US" strike="noStrike">
                <a:solidFill>
                  <a:srgbClr val="FFFFFF"/>
                </a:solidFill>
                <a:latin typeface="Calibri"/>
              </a:rPr>
              <a:t> artinya, marginnya yg </a:t>
            </a:r>
            <a:r>
              <a:rPr lang="en-US" strike="noStrike">
                <a:solidFill>
                  <a:srgbClr val="FF0000"/>
                </a:solidFill>
                <a:latin typeface="Calibri"/>
              </a:rPr>
              <a:t>atas</a:t>
            </a:r>
            <a:r>
              <a:rPr lang="en-US" strike="noStrike">
                <a:solidFill>
                  <a:srgbClr val="FFFFFF"/>
                </a:solidFill>
                <a:latin typeface="Calibri"/>
              </a:rPr>
              <a:t> </a:t>
            </a:r>
            <a:r>
              <a:rPr lang="en-US" strike="noStrike">
                <a:solidFill>
                  <a:srgbClr val="FF0000"/>
                </a:solidFill>
                <a:latin typeface="Calibri"/>
              </a:rPr>
              <a:t>“0”,   kanan “auto”, bawah “0”, kiri “auto”.</a:t>
            </a:r>
            <a:endParaRPr/>
          </a:p>
        </p:txBody>
      </p:sp>
      <p:sp>
        <p:nvSpPr>
          <p:cNvPr id="318" name="CustomShape 7"/>
          <p:cNvSpPr/>
          <p:nvPr/>
        </p:nvSpPr>
        <p:spPr>
          <a:xfrm>
            <a:off x="4343400" y="5562720"/>
            <a:ext cx="380520" cy="609120"/>
          </a:xfrm>
          <a:prstGeom prst="righ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sp>
      <p:sp>
        <p:nvSpPr>
          <p:cNvPr id="319" name="CustomShape 8"/>
          <p:cNvSpPr/>
          <p:nvPr/>
        </p:nvSpPr>
        <p:spPr>
          <a:xfrm>
            <a:off x="4800600" y="5486400"/>
            <a:ext cx="3962160" cy="761760"/>
          </a:xfrm>
          <a:prstGeom prst="roundRect">
            <a:avLst>
              <a:gd name="adj" fmla="val 16667"/>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Supaya ke empat sudut dari wrapper </a:t>
            </a:r>
            <a:r>
              <a:rPr lang="en-US" strike="noStrike">
                <a:solidFill>
                  <a:srgbClr val="FF0000"/>
                </a:solidFill>
                <a:latin typeface="Calibri"/>
              </a:rPr>
              <a:t>melengkung</a:t>
            </a:r>
            <a:endParaRPr/>
          </a:p>
        </p:txBody>
      </p:sp>
      <p:sp>
        <p:nvSpPr>
          <p:cNvPr id="320" name="CustomShape 9"/>
          <p:cNvSpPr/>
          <p:nvPr/>
        </p:nvSpPr>
        <p:spPr>
          <a:xfrm rot="16200000" flipH="1">
            <a:off x="4648320" y="5334480"/>
            <a:ext cx="151920" cy="1519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21" name="CustomShape 10"/>
          <p:cNvSpPr/>
          <p:nvPr/>
        </p:nvSpPr>
        <p:spPr>
          <a:xfrm rot="5400000" flipH="1" flipV="1">
            <a:off x="4648680" y="6248520"/>
            <a:ext cx="151920" cy="1519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22" name="CustomShape 11"/>
          <p:cNvSpPr/>
          <p:nvPr/>
        </p:nvSpPr>
        <p:spPr>
          <a:xfrm rot="16200000" flipV="1">
            <a:off x="8763120" y="6248880"/>
            <a:ext cx="151920" cy="1519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23" name="CustomShape 12"/>
          <p:cNvSpPr/>
          <p:nvPr/>
        </p:nvSpPr>
        <p:spPr>
          <a:xfrm rot="5400000">
            <a:off x="8763480" y="5334120"/>
            <a:ext cx="151920" cy="1519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ustomShape 1"/>
          <p:cNvSpPr/>
          <p:nvPr/>
        </p:nvSpPr>
        <p:spPr>
          <a:xfrm>
            <a:off x="542880" y="1034280"/>
            <a:ext cx="524232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MENGHUBUNGKAN FILE HTML dgn CSS</a:t>
            </a:r>
            <a:endParaRPr/>
          </a:p>
        </p:txBody>
      </p:sp>
      <p:sp>
        <p:nvSpPr>
          <p:cNvPr id="325" name="CustomShape 2"/>
          <p:cNvSpPr/>
          <p:nvPr/>
        </p:nvSpPr>
        <p:spPr>
          <a:xfrm>
            <a:off x="465480" y="1534320"/>
            <a:ext cx="63259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Beralih ke halaman index.html, di bawah &lt;title&gt; &lt;/title&gt; ketik kode</a:t>
            </a:r>
            <a:endParaRPr/>
          </a:p>
          <a:p>
            <a:pPr>
              <a:lnSpc>
                <a:spcPct val="100000"/>
              </a:lnSpc>
            </a:pPr>
            <a:r>
              <a:rPr lang="en-US" i="1" strike="noStrike">
                <a:solidFill>
                  <a:srgbClr val="000000"/>
                </a:solidFill>
                <a:latin typeface="Calibri"/>
              </a:rPr>
              <a:t>Berikut :</a:t>
            </a:r>
            <a:endParaRPr/>
          </a:p>
        </p:txBody>
      </p:sp>
      <p:sp>
        <p:nvSpPr>
          <p:cNvPr id="326" name="CustomShape 3"/>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Menghubungkan File HTML dengan CSS</a:t>
            </a:r>
            <a:endParaRPr/>
          </a:p>
        </p:txBody>
      </p:sp>
      <p:pic>
        <p:nvPicPr>
          <p:cNvPr id="327" name="Picture 2"/>
          <p:cNvPicPr/>
          <p:nvPr/>
        </p:nvPicPr>
        <p:blipFill>
          <a:blip r:embed="rId2"/>
          <a:stretch/>
        </p:blipFill>
        <p:spPr>
          <a:xfrm>
            <a:off x="512280" y="2247840"/>
            <a:ext cx="7869240" cy="342720"/>
          </a:xfrm>
          <a:prstGeom prst="rect">
            <a:avLst/>
          </a:prstGeom>
          <a:ln w="9360">
            <a:solidFill>
              <a:srgbClr val="FF0000"/>
            </a:solidFill>
            <a:miter/>
          </a:ln>
        </p:spPr>
      </p:pic>
      <p:sp>
        <p:nvSpPr>
          <p:cNvPr id="328" name="CustomShape 4"/>
          <p:cNvSpPr/>
          <p:nvPr/>
        </p:nvSpPr>
        <p:spPr>
          <a:xfrm>
            <a:off x="380880" y="2858760"/>
            <a:ext cx="84578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Nantinya kalau sudah </a:t>
            </a:r>
            <a:r>
              <a:rPr lang="en-US" strike="noStrike">
                <a:solidFill>
                  <a:srgbClr val="FF0000"/>
                </a:solidFill>
                <a:latin typeface="Calibri"/>
              </a:rPr>
              <a:t>terhubung</a:t>
            </a:r>
            <a:r>
              <a:rPr lang="en-US" strike="noStrike">
                <a:solidFill>
                  <a:srgbClr val="000000"/>
                </a:solidFill>
                <a:latin typeface="Calibri"/>
              </a:rPr>
              <a:t> file “index.html” dengan “style.css”, maka akan terlihat </a:t>
            </a:r>
            <a:endParaRPr/>
          </a:p>
          <a:p>
            <a:pPr>
              <a:lnSpc>
                <a:spcPct val="100000"/>
              </a:lnSpc>
            </a:pPr>
            <a:r>
              <a:rPr lang="en-US" strike="noStrike">
                <a:solidFill>
                  <a:srgbClr val="000000"/>
                </a:solidFill>
                <a:latin typeface="Calibri"/>
              </a:rPr>
              <a:t>Seperti gambar dibawah ini di Dreamweaver nya.</a:t>
            </a:r>
            <a:endParaRPr/>
          </a:p>
        </p:txBody>
      </p:sp>
      <p:pic>
        <p:nvPicPr>
          <p:cNvPr id="329" name="Picture 3"/>
          <p:cNvPicPr/>
          <p:nvPr/>
        </p:nvPicPr>
        <p:blipFill>
          <a:blip r:embed="rId3"/>
          <a:stretch/>
        </p:blipFill>
        <p:spPr>
          <a:xfrm>
            <a:off x="533520" y="3724200"/>
            <a:ext cx="3765240" cy="1761840"/>
          </a:xfrm>
          <a:prstGeom prst="rect">
            <a:avLst/>
          </a:prstGeom>
          <a:ln w="9360">
            <a:noFill/>
          </a:ln>
        </p:spPr>
      </p:pic>
      <p:sp>
        <p:nvSpPr>
          <p:cNvPr id="330" name="CustomShape 5"/>
          <p:cNvSpPr/>
          <p:nvPr/>
        </p:nvSpPr>
        <p:spPr>
          <a:xfrm>
            <a:off x="3809880" y="4572000"/>
            <a:ext cx="1447560" cy="108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31" name="CustomShape 6"/>
          <p:cNvSpPr/>
          <p:nvPr/>
        </p:nvSpPr>
        <p:spPr>
          <a:xfrm>
            <a:off x="5424120" y="4267080"/>
            <a:ext cx="30445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File “style.css” sudah menyatu </a:t>
            </a:r>
            <a:endParaRPr/>
          </a:p>
          <a:p>
            <a:pPr>
              <a:lnSpc>
                <a:spcPct val="100000"/>
              </a:lnSpc>
            </a:pPr>
            <a:r>
              <a:rPr lang="en-US" strike="noStrike">
                <a:solidFill>
                  <a:srgbClr val="000000"/>
                </a:solidFill>
                <a:latin typeface="Calibri"/>
              </a:rPr>
              <a:t>Dengan “index.html”</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542880" y="1034280"/>
            <a:ext cx="524232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MENGHUBUNGKAN FILE HTML dgn CSS</a:t>
            </a:r>
            <a:endParaRPr/>
          </a:p>
        </p:txBody>
      </p:sp>
      <p:sp>
        <p:nvSpPr>
          <p:cNvPr id="333"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Menghubungkan File HTML dengan CSS</a:t>
            </a:r>
            <a:endParaRPr/>
          </a:p>
        </p:txBody>
      </p:sp>
      <p:sp>
        <p:nvSpPr>
          <p:cNvPr id="334" name="CustomShape 3"/>
          <p:cNvSpPr/>
          <p:nvPr/>
        </p:nvSpPr>
        <p:spPr>
          <a:xfrm>
            <a:off x="1219320" y="1600200"/>
            <a:ext cx="6705360" cy="502884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p:style>
      </p:sp>
      <p:pic>
        <p:nvPicPr>
          <p:cNvPr id="335" name="Picture 2"/>
          <p:cNvPicPr/>
          <p:nvPr/>
        </p:nvPicPr>
        <p:blipFill>
          <a:blip r:embed="rId2"/>
          <a:stretch/>
        </p:blipFill>
        <p:spPr>
          <a:xfrm>
            <a:off x="1400040" y="1828800"/>
            <a:ext cx="6343200" cy="45525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37" name="CustomShape 2"/>
          <p:cNvSpPr/>
          <p:nvPr/>
        </p:nvSpPr>
        <p:spPr>
          <a:xfrm>
            <a:off x="435960" y="1600200"/>
            <a:ext cx="11898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BEFORE</a:t>
            </a:r>
            <a:endParaRPr/>
          </a:p>
        </p:txBody>
      </p:sp>
      <p:sp>
        <p:nvSpPr>
          <p:cNvPr id="338" name="CustomShape 3"/>
          <p:cNvSpPr/>
          <p:nvPr/>
        </p:nvSpPr>
        <p:spPr>
          <a:xfrm>
            <a:off x="448920" y="4343400"/>
            <a:ext cx="9918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AFTER</a:t>
            </a:r>
            <a:endParaRPr/>
          </a:p>
        </p:txBody>
      </p:sp>
      <p:pic>
        <p:nvPicPr>
          <p:cNvPr id="339" name="Picture 2"/>
          <p:cNvPicPr/>
          <p:nvPr/>
        </p:nvPicPr>
        <p:blipFill>
          <a:blip r:embed="rId2"/>
          <a:stretch/>
        </p:blipFill>
        <p:spPr>
          <a:xfrm>
            <a:off x="609480" y="2271600"/>
            <a:ext cx="8000640" cy="1088280"/>
          </a:xfrm>
          <a:prstGeom prst="rect">
            <a:avLst/>
          </a:prstGeom>
          <a:ln w="9360">
            <a:noFill/>
          </a:ln>
        </p:spPr>
      </p:pic>
      <p:pic>
        <p:nvPicPr>
          <p:cNvPr id="340" name="Picture 3"/>
          <p:cNvPicPr/>
          <p:nvPr/>
        </p:nvPicPr>
        <p:blipFill>
          <a:blip r:embed="rId3"/>
          <a:stretch/>
        </p:blipFill>
        <p:spPr>
          <a:xfrm>
            <a:off x="609480" y="5029200"/>
            <a:ext cx="8000640" cy="1142640"/>
          </a:xfrm>
          <a:prstGeom prst="rect">
            <a:avLst/>
          </a:prstGeom>
          <a:ln w="9360">
            <a:noFill/>
          </a:ln>
        </p:spPr>
      </p:pic>
      <p:sp>
        <p:nvSpPr>
          <p:cNvPr id="341" name="CustomShape 4"/>
          <p:cNvSpPr/>
          <p:nvPr/>
        </p:nvSpPr>
        <p:spPr>
          <a:xfrm>
            <a:off x="7898040" y="6400800"/>
            <a:ext cx="1023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FF0000"/>
                </a:solidFill>
                <a:latin typeface="Calibri"/>
              </a:rPr>
              <a:t>Next &gt;&gt;&gt;</a:t>
            </a:r>
            <a:endParaRPr/>
          </a:p>
        </p:txBody>
      </p:sp>
      <p:sp>
        <p:nvSpPr>
          <p:cNvPr id="342" name="CustomShape 5"/>
          <p:cNvSpPr/>
          <p:nvPr/>
        </p:nvSpPr>
        <p:spPr>
          <a:xfrm>
            <a:off x="425520" y="762120"/>
            <a:ext cx="15602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a:solidFill>
                  <a:srgbClr val="000000"/>
                </a:solidFill>
                <a:latin typeface="Calibri"/>
              </a:rPr>
              <a:t>HEADER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44" name="CustomShape 2"/>
          <p:cNvSpPr/>
          <p:nvPr/>
        </p:nvSpPr>
        <p:spPr>
          <a:xfrm>
            <a:off x="445320" y="928800"/>
            <a:ext cx="29394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HEADER</a:t>
            </a:r>
            <a:endParaRPr/>
          </a:p>
        </p:txBody>
      </p:sp>
      <p:pic>
        <p:nvPicPr>
          <p:cNvPr id="345" name="Picture 2"/>
          <p:cNvPicPr/>
          <p:nvPr/>
        </p:nvPicPr>
        <p:blipFill>
          <a:blip r:embed="rId2"/>
          <a:stretch/>
        </p:blipFill>
        <p:spPr>
          <a:xfrm>
            <a:off x="533520" y="2895480"/>
            <a:ext cx="8008200" cy="2209320"/>
          </a:xfrm>
          <a:prstGeom prst="rect">
            <a:avLst/>
          </a:prstGeom>
          <a:ln w="9360">
            <a:solidFill>
              <a:srgbClr val="FF0000"/>
            </a:solidFill>
            <a:miter/>
          </a:ln>
        </p:spPr>
      </p:pic>
      <p:sp>
        <p:nvSpPr>
          <p:cNvPr id="346" name="CustomShape 3"/>
          <p:cNvSpPr/>
          <p:nvPr/>
        </p:nvSpPr>
        <p:spPr>
          <a:xfrm>
            <a:off x="990720" y="3962520"/>
            <a:ext cx="2437920" cy="304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47" name="CustomShape 4"/>
          <p:cNvSpPr/>
          <p:nvPr/>
        </p:nvSpPr>
        <p:spPr>
          <a:xfrm>
            <a:off x="5334120" y="914400"/>
            <a:ext cx="3276360" cy="190476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348" name="Picture 3"/>
          <p:cNvPicPr/>
          <p:nvPr/>
        </p:nvPicPr>
        <p:blipFill>
          <a:blip r:embed="rId3"/>
          <a:stretch/>
        </p:blipFill>
        <p:spPr>
          <a:xfrm>
            <a:off x="5466600" y="1066680"/>
            <a:ext cx="3029400" cy="1599840"/>
          </a:xfrm>
          <a:prstGeom prst="rect">
            <a:avLst/>
          </a:prstGeom>
          <a:ln w="9360">
            <a:noFill/>
          </a:ln>
        </p:spPr>
      </p:pic>
      <p:sp>
        <p:nvSpPr>
          <p:cNvPr id="349" name="CustomShape 5"/>
          <p:cNvSpPr/>
          <p:nvPr/>
        </p:nvSpPr>
        <p:spPr>
          <a:xfrm>
            <a:off x="2743200" y="4343400"/>
            <a:ext cx="228240" cy="38052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350" name="CustomShape 6"/>
          <p:cNvSpPr/>
          <p:nvPr/>
        </p:nvSpPr>
        <p:spPr>
          <a:xfrm>
            <a:off x="3048120" y="4343400"/>
            <a:ext cx="3123720" cy="38052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Koordinat terhadap “wrapper”</a:t>
            </a:r>
            <a:endParaRPr/>
          </a:p>
        </p:txBody>
      </p:sp>
      <p:sp>
        <p:nvSpPr>
          <p:cNvPr id="351" name="CustomShape 7"/>
          <p:cNvSpPr/>
          <p:nvPr/>
        </p:nvSpPr>
        <p:spPr>
          <a:xfrm>
            <a:off x="838080" y="5334120"/>
            <a:ext cx="7772040" cy="9903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Karena di “wrapper” kita kasih </a:t>
            </a:r>
            <a:r>
              <a:rPr lang="en-US" strike="noStrike">
                <a:solidFill>
                  <a:srgbClr val="FF0000"/>
                </a:solidFill>
                <a:latin typeface="Calibri"/>
              </a:rPr>
              <a:t>position:relative </a:t>
            </a:r>
            <a:r>
              <a:rPr lang="en-US" strike="noStrike">
                <a:solidFill>
                  <a:srgbClr val="FFFFFF"/>
                </a:solidFill>
                <a:latin typeface="Calibri"/>
              </a:rPr>
              <a:t>terhadap dirinya sendiri, maka di “headerRight” kita beri </a:t>
            </a:r>
            <a:r>
              <a:rPr lang="en-US" strike="noStrike">
                <a:solidFill>
                  <a:srgbClr val="FF0000"/>
                </a:solidFill>
                <a:latin typeface="Calibri"/>
              </a:rPr>
              <a:t>position:absolute</a:t>
            </a:r>
            <a:r>
              <a:rPr lang="en-US" strike="noStrike">
                <a:solidFill>
                  <a:srgbClr val="FFFFFF"/>
                </a:solidFill>
                <a:latin typeface="Calibri"/>
              </a:rPr>
              <a:t>. Yang artinya “headerRight” akan di posisikan secara relatif terhadap “wrapper”.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53" name="CustomShape 2"/>
          <p:cNvSpPr/>
          <p:nvPr/>
        </p:nvSpPr>
        <p:spPr>
          <a:xfrm>
            <a:off x="396000" y="928800"/>
            <a:ext cx="271692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MENU</a:t>
            </a:r>
            <a:endParaRPr/>
          </a:p>
        </p:txBody>
      </p:sp>
      <p:sp>
        <p:nvSpPr>
          <p:cNvPr id="354" name="CustomShape 3"/>
          <p:cNvSpPr/>
          <p:nvPr/>
        </p:nvSpPr>
        <p:spPr>
          <a:xfrm>
            <a:off x="533520" y="5257800"/>
            <a:ext cx="6248160" cy="14475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355" name="Picture 5"/>
          <p:cNvPicPr/>
          <p:nvPr/>
        </p:nvPicPr>
        <p:blipFill>
          <a:blip r:embed="rId2"/>
          <a:stretch/>
        </p:blipFill>
        <p:spPr>
          <a:xfrm>
            <a:off x="659880" y="5391000"/>
            <a:ext cx="5990760" cy="1161720"/>
          </a:xfrm>
          <a:prstGeom prst="rect">
            <a:avLst/>
          </a:prstGeom>
          <a:ln w="9360">
            <a:noFill/>
          </a:ln>
        </p:spPr>
      </p:pic>
      <p:sp>
        <p:nvSpPr>
          <p:cNvPr id="356" name="CustomShape 4"/>
          <p:cNvSpPr/>
          <p:nvPr/>
        </p:nvSpPr>
        <p:spPr>
          <a:xfrm flipV="1">
            <a:off x="6400800" y="5790600"/>
            <a:ext cx="685440" cy="3805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57" name="CustomShape 5"/>
          <p:cNvSpPr/>
          <p:nvPr/>
        </p:nvSpPr>
        <p:spPr>
          <a:xfrm>
            <a:off x="7097400" y="5410080"/>
            <a:ext cx="19396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Text dari menunya </a:t>
            </a:r>
            <a:endParaRPr/>
          </a:p>
          <a:p>
            <a:pPr>
              <a:lnSpc>
                <a:spcPct val="100000"/>
              </a:lnSpc>
            </a:pPr>
            <a:r>
              <a:rPr lang="en-US" strike="noStrike">
                <a:solidFill>
                  <a:srgbClr val="000000"/>
                </a:solidFill>
                <a:latin typeface="Calibri"/>
              </a:rPr>
              <a:t>masih di atas.</a:t>
            </a:r>
            <a:endParaRPr/>
          </a:p>
        </p:txBody>
      </p:sp>
      <p:sp>
        <p:nvSpPr>
          <p:cNvPr id="358" name="CustomShape 6"/>
          <p:cNvSpPr/>
          <p:nvPr/>
        </p:nvSpPr>
        <p:spPr>
          <a:xfrm>
            <a:off x="5647320" y="6126480"/>
            <a:ext cx="761760" cy="2282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359" name="Picture 2"/>
          <p:cNvPicPr/>
          <p:nvPr/>
        </p:nvPicPr>
        <p:blipFill>
          <a:blip r:embed="rId3"/>
          <a:stretch/>
        </p:blipFill>
        <p:spPr>
          <a:xfrm>
            <a:off x="536040" y="1676520"/>
            <a:ext cx="5483160" cy="3352320"/>
          </a:xfrm>
          <a:prstGeom prst="rect">
            <a:avLst/>
          </a:prstGeom>
          <a:ln w="9360">
            <a:solidFill>
              <a:srgbClr val="FF0000"/>
            </a:solidFill>
            <a:miter/>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61" name="CustomShape 2"/>
          <p:cNvSpPr/>
          <p:nvPr/>
        </p:nvSpPr>
        <p:spPr>
          <a:xfrm>
            <a:off x="214200" y="928800"/>
            <a:ext cx="4281120" cy="161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500" strike="noStrike">
                <a:solidFill>
                  <a:srgbClr val="000000"/>
                </a:solidFill>
                <a:latin typeface="Calibri"/>
              </a:rPr>
              <a:t>SETTING CSS MENU</a:t>
            </a:r>
            <a:endParaRPr/>
          </a:p>
          <a:p>
            <a:pPr>
              <a:lnSpc>
                <a:spcPct val="100000"/>
              </a:lnSpc>
            </a:pPr>
            <a:r>
              <a:rPr lang="en-US" sz="2500" strike="noStrike">
                <a:solidFill>
                  <a:srgbClr val="000000"/>
                </a:solidFill>
                <a:latin typeface="Calibri"/>
              </a:rPr>
              <a:t> </a:t>
            </a:r>
            <a:r>
              <a:rPr lang="en-US" sz="2500" strike="noStrike">
                <a:solidFill>
                  <a:srgbClr val="FF0000"/>
                </a:solidFill>
                <a:latin typeface="Calibri"/>
              </a:rPr>
              <a:t>a</a:t>
            </a:r>
            <a:r>
              <a:rPr lang="en-US" sz="2500" strike="noStrike">
                <a:solidFill>
                  <a:srgbClr val="000000"/>
                </a:solidFill>
                <a:latin typeface="Calibri"/>
              </a:rPr>
              <a:t> &amp; </a:t>
            </a:r>
            <a:r>
              <a:rPr lang="en-US" sz="2500" strike="noStrike">
                <a:solidFill>
                  <a:srgbClr val="FF0000"/>
                </a:solidFill>
                <a:latin typeface="Calibri"/>
              </a:rPr>
              <a:t>a:hover</a:t>
            </a:r>
            <a:r>
              <a:rPr lang="en-US" sz="2500" strike="noStrike">
                <a:solidFill>
                  <a:srgbClr val="000000"/>
                </a:solidFill>
                <a:latin typeface="Calibri"/>
              </a:rPr>
              <a:t>, pastikan kita telah membuat link </a:t>
            </a:r>
            <a:r>
              <a:rPr lang="en-US" sz="2500" strike="noStrike">
                <a:solidFill>
                  <a:srgbClr val="FF0000"/>
                </a:solidFill>
                <a:latin typeface="Calibri"/>
              </a:rPr>
              <a:t>&lt;a href=“”&gt;&lt;/a&gt;</a:t>
            </a:r>
            <a:endParaRPr/>
          </a:p>
          <a:p>
            <a:pPr>
              <a:lnSpc>
                <a:spcPct val="100000"/>
              </a:lnSpc>
            </a:pPr>
            <a:r>
              <a:rPr lang="en-US" sz="2500" i="1" strike="noStrike">
                <a:solidFill>
                  <a:srgbClr val="000000"/>
                </a:solidFill>
                <a:latin typeface="Calibri"/>
              </a:rPr>
              <a:t>pada </a:t>
            </a:r>
            <a:r>
              <a:rPr lang="en-US" sz="2500" i="1" strike="noStrike">
                <a:solidFill>
                  <a:srgbClr val="FF0000"/>
                </a:solidFill>
                <a:latin typeface="Calibri"/>
              </a:rPr>
              <a:t>div id=“menu”</a:t>
            </a:r>
            <a:endParaRPr/>
          </a:p>
        </p:txBody>
      </p:sp>
      <p:sp>
        <p:nvSpPr>
          <p:cNvPr id="362" name="CustomShape 3"/>
          <p:cNvSpPr/>
          <p:nvPr/>
        </p:nvSpPr>
        <p:spPr>
          <a:xfrm>
            <a:off x="5132520" y="1012320"/>
            <a:ext cx="3809520" cy="18284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363" name="Picture 2"/>
          <p:cNvPicPr/>
          <p:nvPr/>
        </p:nvPicPr>
        <p:blipFill>
          <a:blip r:embed="rId2"/>
          <a:stretch/>
        </p:blipFill>
        <p:spPr>
          <a:xfrm>
            <a:off x="5319000" y="1141560"/>
            <a:ext cx="3457080" cy="1552320"/>
          </a:xfrm>
          <a:prstGeom prst="rect">
            <a:avLst/>
          </a:prstGeom>
          <a:ln w="9360">
            <a:noFill/>
          </a:ln>
        </p:spPr>
      </p:pic>
      <p:sp>
        <p:nvSpPr>
          <p:cNvPr id="364" name="CustomShape 4"/>
          <p:cNvSpPr/>
          <p:nvPr/>
        </p:nvSpPr>
        <p:spPr>
          <a:xfrm>
            <a:off x="3828960" y="2028960"/>
            <a:ext cx="1123560" cy="561600"/>
          </a:xfrm>
          <a:prstGeom prst="righ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pic>
        <p:nvPicPr>
          <p:cNvPr id="365" name="Picture 6"/>
          <p:cNvPicPr/>
          <p:nvPr/>
        </p:nvPicPr>
        <p:blipFill>
          <a:blip r:embed="rId3"/>
          <a:stretch/>
        </p:blipFill>
        <p:spPr>
          <a:xfrm>
            <a:off x="304920" y="2952720"/>
            <a:ext cx="5527800" cy="2838240"/>
          </a:xfrm>
          <a:prstGeom prst="rect">
            <a:avLst/>
          </a:prstGeom>
          <a:ln w="9360">
            <a:solidFill>
              <a:srgbClr val="FF0000"/>
            </a:solidFill>
            <a:miter/>
          </a:ln>
        </p:spPr>
      </p:pic>
      <p:sp>
        <p:nvSpPr>
          <p:cNvPr id="366" name="CustomShape 5"/>
          <p:cNvSpPr/>
          <p:nvPr/>
        </p:nvSpPr>
        <p:spPr>
          <a:xfrm>
            <a:off x="3200400" y="3382560"/>
            <a:ext cx="5790960" cy="134136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367" name="Picture 7"/>
          <p:cNvPicPr/>
          <p:nvPr/>
        </p:nvPicPr>
        <p:blipFill>
          <a:blip r:embed="rId4"/>
          <a:stretch/>
        </p:blipFill>
        <p:spPr>
          <a:xfrm>
            <a:off x="3295080" y="3486240"/>
            <a:ext cx="5543640" cy="1085400"/>
          </a:xfrm>
          <a:prstGeom prst="rect">
            <a:avLst/>
          </a:prstGeom>
          <a:ln w="9360">
            <a:noFill/>
          </a:ln>
        </p:spPr>
      </p:pic>
      <p:sp>
        <p:nvSpPr>
          <p:cNvPr id="368" name="CustomShape 6"/>
          <p:cNvSpPr/>
          <p:nvPr/>
        </p:nvSpPr>
        <p:spPr>
          <a:xfrm>
            <a:off x="3200400" y="5257800"/>
            <a:ext cx="5790960" cy="144756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369" name="Picture 8"/>
          <p:cNvPicPr/>
          <p:nvPr/>
        </p:nvPicPr>
        <p:blipFill>
          <a:blip r:embed="rId5"/>
          <a:stretch/>
        </p:blipFill>
        <p:spPr>
          <a:xfrm>
            <a:off x="3305160" y="5410080"/>
            <a:ext cx="5533560" cy="1142640"/>
          </a:xfrm>
          <a:prstGeom prst="rect">
            <a:avLst/>
          </a:prstGeom>
          <a:ln w="9360">
            <a:noFill/>
          </a:ln>
        </p:spPr>
      </p:pic>
      <p:sp>
        <p:nvSpPr>
          <p:cNvPr id="370" name="CustomShape 7"/>
          <p:cNvSpPr/>
          <p:nvPr/>
        </p:nvSpPr>
        <p:spPr>
          <a:xfrm>
            <a:off x="2590920" y="4267080"/>
            <a:ext cx="990360" cy="7596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71" name="CustomShape 8"/>
          <p:cNvSpPr/>
          <p:nvPr/>
        </p:nvSpPr>
        <p:spPr>
          <a:xfrm>
            <a:off x="3657600" y="4267080"/>
            <a:ext cx="456840" cy="2282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73" name="CustomShape 2"/>
          <p:cNvSpPr/>
          <p:nvPr/>
        </p:nvSpPr>
        <p:spPr>
          <a:xfrm>
            <a:off x="231120" y="928800"/>
            <a:ext cx="3131640" cy="15822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id=“slider” )</a:t>
            </a:r>
            <a:endParaRPr/>
          </a:p>
          <a:p>
            <a:pPr>
              <a:lnSpc>
                <a:spcPct val="100000"/>
              </a:lnSpc>
            </a:pPr>
            <a:endParaRPr/>
          </a:p>
          <a:p>
            <a:pPr>
              <a:lnSpc>
                <a:spcPct val="100000"/>
              </a:lnSpc>
            </a:pPr>
            <a:r>
              <a:rPr lang="en-US" sz="1600" strike="noStrike">
                <a:solidFill>
                  <a:srgbClr val="000000"/>
                </a:solidFill>
                <a:latin typeface="Calibri"/>
              </a:rPr>
              <a:t>Tambahin class “</a:t>
            </a:r>
            <a:r>
              <a:rPr lang="en-US" sz="1600" strike="noStrike">
                <a:solidFill>
                  <a:srgbClr val="FF0000"/>
                </a:solidFill>
                <a:latin typeface="Calibri"/>
              </a:rPr>
              <a:t>sliderBorder</a:t>
            </a:r>
            <a:r>
              <a:rPr lang="en-US" sz="1600" strike="noStrike">
                <a:solidFill>
                  <a:srgbClr val="000000"/>
                </a:solidFill>
                <a:latin typeface="Calibri"/>
              </a:rPr>
              <a:t>” dan </a:t>
            </a:r>
            <a:endParaRPr/>
          </a:p>
          <a:p>
            <a:pPr>
              <a:lnSpc>
                <a:spcPct val="100000"/>
              </a:lnSpc>
            </a:pPr>
            <a:r>
              <a:rPr lang="en-US" sz="1600" strike="noStrike">
                <a:solidFill>
                  <a:srgbClr val="000000"/>
                </a:solidFill>
                <a:latin typeface="Calibri"/>
              </a:rPr>
              <a:t>class  “</a:t>
            </a:r>
            <a:r>
              <a:rPr lang="en-US" sz="1600" strike="noStrike">
                <a:solidFill>
                  <a:srgbClr val="FF0000"/>
                </a:solidFill>
                <a:latin typeface="Calibri"/>
              </a:rPr>
              <a:t>shadow</a:t>
            </a:r>
            <a:r>
              <a:rPr lang="en-US" sz="1600" strike="noStrike">
                <a:solidFill>
                  <a:srgbClr val="000000"/>
                </a:solidFill>
                <a:latin typeface="Calibri"/>
              </a:rPr>
              <a:t>“ di file </a:t>
            </a:r>
            <a:r>
              <a:rPr lang="en-US" sz="1600" strike="noStrike">
                <a:solidFill>
                  <a:srgbClr val="FF0000"/>
                </a:solidFill>
                <a:latin typeface="Calibri"/>
              </a:rPr>
              <a:t>index.html</a:t>
            </a:r>
            <a:endParaRPr/>
          </a:p>
        </p:txBody>
      </p:sp>
      <p:pic>
        <p:nvPicPr>
          <p:cNvPr id="374" name="Picture 2"/>
          <p:cNvPicPr/>
          <p:nvPr/>
        </p:nvPicPr>
        <p:blipFill>
          <a:blip r:embed="rId2"/>
          <a:stretch/>
        </p:blipFill>
        <p:spPr>
          <a:xfrm>
            <a:off x="380880" y="3419640"/>
            <a:ext cx="5832360" cy="2828520"/>
          </a:xfrm>
          <a:prstGeom prst="rect">
            <a:avLst/>
          </a:prstGeom>
          <a:ln w="9360">
            <a:solidFill>
              <a:srgbClr val="FF0000"/>
            </a:solidFill>
            <a:miter/>
          </a:ln>
        </p:spPr>
      </p:pic>
      <p:sp>
        <p:nvSpPr>
          <p:cNvPr id="375" name="CustomShape 3"/>
          <p:cNvSpPr/>
          <p:nvPr/>
        </p:nvSpPr>
        <p:spPr>
          <a:xfrm>
            <a:off x="3505320" y="1066680"/>
            <a:ext cx="5437080" cy="19047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376" name="Picture 3"/>
          <p:cNvPicPr/>
          <p:nvPr/>
        </p:nvPicPr>
        <p:blipFill>
          <a:blip r:embed="rId3"/>
          <a:stretch/>
        </p:blipFill>
        <p:spPr>
          <a:xfrm>
            <a:off x="3610080" y="1211400"/>
            <a:ext cx="5152680" cy="1585800"/>
          </a:xfrm>
          <a:prstGeom prst="rect">
            <a:avLst/>
          </a:prstGeom>
          <a:ln w="9360">
            <a:noFill/>
          </a:ln>
        </p:spPr>
      </p:pic>
      <p:sp>
        <p:nvSpPr>
          <p:cNvPr id="377" name="CustomShape 4"/>
          <p:cNvSpPr/>
          <p:nvPr/>
        </p:nvSpPr>
        <p:spPr>
          <a:xfrm>
            <a:off x="6629400" y="1649160"/>
            <a:ext cx="1980720" cy="3805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78" name="CustomShape 5"/>
          <p:cNvSpPr/>
          <p:nvPr/>
        </p:nvSpPr>
        <p:spPr>
          <a:xfrm>
            <a:off x="7086600" y="2057400"/>
            <a:ext cx="1523520" cy="3805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379" name="CustomShape 6"/>
          <p:cNvSpPr/>
          <p:nvPr/>
        </p:nvSpPr>
        <p:spPr>
          <a:xfrm>
            <a:off x="7898040" y="6400800"/>
            <a:ext cx="1023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FF0000"/>
                </a:solidFill>
                <a:latin typeface="Calibri"/>
              </a:rPr>
              <a:t>Next &gt;&gt;&gt;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TIMELINE</a:t>
            </a:r>
            <a:endParaRPr/>
          </a:p>
        </p:txBody>
      </p:sp>
      <p:sp>
        <p:nvSpPr>
          <p:cNvPr id="163" name="CustomShape 2"/>
          <p:cNvSpPr/>
          <p:nvPr/>
        </p:nvSpPr>
        <p:spPr>
          <a:xfrm>
            <a:off x="390240" y="2787480"/>
            <a:ext cx="1409400" cy="501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700" b="1" strike="noStrike">
                <a:solidFill>
                  <a:srgbClr val="000000"/>
                </a:solidFill>
                <a:latin typeface="Calibri"/>
              </a:rPr>
              <a:t>Timeline</a:t>
            </a:r>
            <a:endParaRPr/>
          </a:p>
        </p:txBody>
      </p:sp>
      <p:sp>
        <p:nvSpPr>
          <p:cNvPr id="164" name="CustomShape 3"/>
          <p:cNvSpPr/>
          <p:nvPr/>
        </p:nvSpPr>
        <p:spPr>
          <a:xfrm>
            <a:off x="457200" y="3429000"/>
            <a:ext cx="8229240" cy="913320"/>
          </a:xfrm>
          <a:prstGeom prst="rect">
            <a:avLst/>
          </a:prstGeom>
          <a:no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Timeline sangat diperlukan, untuk menjaga kita supaya selalu berusaha untuk tepat waktu dan terkoordinir. Serta bagaimana caranya bisa diikuti dan gampang di baca. Tentunya  bisa kita menggunakan Microsoft Excel atau Microsoft Office Timeline 2010.</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2"/>
          <p:cNvPicPr/>
          <p:nvPr/>
        </p:nvPicPr>
        <p:blipFill>
          <a:blip r:embed="rId2"/>
          <a:stretch/>
        </p:blipFill>
        <p:spPr>
          <a:xfrm>
            <a:off x="232560" y="955800"/>
            <a:ext cx="4948560" cy="2853720"/>
          </a:xfrm>
          <a:prstGeom prst="rect">
            <a:avLst/>
          </a:prstGeom>
          <a:ln w="9360">
            <a:noFill/>
          </a:ln>
        </p:spPr>
      </p:pic>
      <p:sp>
        <p:nvSpPr>
          <p:cNvPr id="381"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pic>
        <p:nvPicPr>
          <p:cNvPr id="382" name="Picture 2"/>
          <p:cNvPicPr/>
          <p:nvPr/>
        </p:nvPicPr>
        <p:blipFill>
          <a:blip r:embed="rId3"/>
          <a:stretch/>
        </p:blipFill>
        <p:spPr>
          <a:xfrm>
            <a:off x="228600" y="3886200"/>
            <a:ext cx="4969800" cy="2885760"/>
          </a:xfrm>
          <a:prstGeom prst="rect">
            <a:avLst/>
          </a:prstGeom>
          <a:ln w="9360">
            <a:noFill/>
          </a:ln>
        </p:spPr>
      </p:pic>
      <p:sp>
        <p:nvSpPr>
          <p:cNvPr id="383" name="CustomShape 2"/>
          <p:cNvSpPr/>
          <p:nvPr/>
        </p:nvSpPr>
        <p:spPr>
          <a:xfrm rot="5400000">
            <a:off x="4433040" y="2230920"/>
            <a:ext cx="8038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384" name="CustomShape 3"/>
          <p:cNvSpPr/>
          <p:nvPr/>
        </p:nvSpPr>
        <p:spPr>
          <a:xfrm rot="5400000">
            <a:off x="4516920" y="5126760"/>
            <a:ext cx="6364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after</a:t>
            </a:r>
            <a:endParaRPr/>
          </a:p>
        </p:txBody>
      </p:sp>
      <p:sp>
        <p:nvSpPr>
          <p:cNvPr id="385" name="CustomShape 4"/>
          <p:cNvSpPr/>
          <p:nvPr/>
        </p:nvSpPr>
        <p:spPr>
          <a:xfrm flipV="1">
            <a:off x="5029200" y="2819520"/>
            <a:ext cx="990360" cy="68544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86" name="CustomShape 5"/>
          <p:cNvSpPr/>
          <p:nvPr/>
        </p:nvSpPr>
        <p:spPr>
          <a:xfrm>
            <a:off x="5029200" y="1828800"/>
            <a:ext cx="990360" cy="108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87" name="CustomShape 6"/>
          <p:cNvSpPr/>
          <p:nvPr/>
        </p:nvSpPr>
        <p:spPr>
          <a:xfrm>
            <a:off x="6095880" y="1600200"/>
            <a:ext cx="1447560" cy="4568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strike="noStrike">
                <a:solidFill>
                  <a:srgbClr val="FFFFFF"/>
                </a:solidFill>
                <a:latin typeface="Calibri"/>
              </a:rPr>
              <a:t>Tidak ada border “putih”</a:t>
            </a:r>
            <a:endParaRPr/>
          </a:p>
        </p:txBody>
      </p:sp>
      <p:sp>
        <p:nvSpPr>
          <p:cNvPr id="388" name="CustomShape 7"/>
          <p:cNvSpPr/>
          <p:nvPr/>
        </p:nvSpPr>
        <p:spPr>
          <a:xfrm>
            <a:off x="6095880" y="2590920"/>
            <a:ext cx="1447560" cy="9140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strike="noStrike">
                <a:solidFill>
                  <a:srgbClr val="FFFFFF"/>
                </a:solidFill>
                <a:latin typeface="Calibri"/>
              </a:rPr>
              <a:t>Sudut tajam, dan ada jarak antara shadow dengan gambar</a:t>
            </a:r>
            <a:endParaRPr/>
          </a:p>
        </p:txBody>
      </p:sp>
      <p:sp>
        <p:nvSpPr>
          <p:cNvPr id="389" name="CustomShape 8"/>
          <p:cNvSpPr/>
          <p:nvPr/>
        </p:nvSpPr>
        <p:spPr>
          <a:xfrm flipV="1">
            <a:off x="5181480" y="5791320"/>
            <a:ext cx="990360" cy="68544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90" name="CustomShape 9"/>
          <p:cNvSpPr/>
          <p:nvPr/>
        </p:nvSpPr>
        <p:spPr>
          <a:xfrm>
            <a:off x="5181480" y="4800600"/>
            <a:ext cx="990360" cy="108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391" name="CustomShape 10"/>
          <p:cNvSpPr/>
          <p:nvPr/>
        </p:nvSpPr>
        <p:spPr>
          <a:xfrm>
            <a:off x="6248520" y="4572000"/>
            <a:ext cx="1447560" cy="4568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strike="noStrike">
                <a:solidFill>
                  <a:srgbClr val="FFFFFF"/>
                </a:solidFill>
                <a:latin typeface="Calibri"/>
              </a:rPr>
              <a:t>Border “putih” solid 2 pixel</a:t>
            </a:r>
            <a:endParaRPr/>
          </a:p>
        </p:txBody>
      </p:sp>
      <p:sp>
        <p:nvSpPr>
          <p:cNvPr id="392" name="CustomShape 11"/>
          <p:cNvSpPr/>
          <p:nvPr/>
        </p:nvSpPr>
        <p:spPr>
          <a:xfrm>
            <a:off x="6248520" y="5562720"/>
            <a:ext cx="1447560" cy="9140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400" strike="noStrike">
                <a:solidFill>
                  <a:srgbClr val="FFFFFF"/>
                </a:solidFill>
                <a:latin typeface="Calibri"/>
              </a:rPr>
              <a:t>Sudut rounded, dan shadownya menyatu dengan gambar.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394" name="CustomShape 2"/>
          <p:cNvSpPr/>
          <p:nvPr/>
        </p:nvSpPr>
        <p:spPr>
          <a:xfrm>
            <a:off x="245520" y="928800"/>
            <a:ext cx="5376240" cy="852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 =“search” dan “contentBottom” )</a:t>
            </a:r>
            <a:endParaRPr/>
          </a:p>
        </p:txBody>
      </p:sp>
      <p:pic>
        <p:nvPicPr>
          <p:cNvPr id="395" name="Picture 5"/>
          <p:cNvPicPr/>
          <p:nvPr/>
        </p:nvPicPr>
        <p:blipFill>
          <a:blip r:embed="rId2"/>
          <a:stretch/>
        </p:blipFill>
        <p:spPr>
          <a:xfrm>
            <a:off x="262080" y="1981080"/>
            <a:ext cx="8619120" cy="837720"/>
          </a:xfrm>
          <a:prstGeom prst="rect">
            <a:avLst/>
          </a:prstGeom>
          <a:ln w="9360">
            <a:solidFill>
              <a:srgbClr val="FF0000"/>
            </a:solidFill>
            <a:miter/>
          </a:ln>
        </p:spPr>
      </p:pic>
      <p:sp>
        <p:nvSpPr>
          <p:cNvPr id="396" name="CustomShape 3"/>
          <p:cNvSpPr/>
          <p:nvPr/>
        </p:nvSpPr>
        <p:spPr>
          <a:xfrm>
            <a:off x="228600" y="3048120"/>
            <a:ext cx="8686440" cy="34286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397" name="Picture 3"/>
          <p:cNvPicPr/>
          <p:nvPr/>
        </p:nvPicPr>
        <p:blipFill>
          <a:blip r:embed="rId3"/>
          <a:stretch/>
        </p:blipFill>
        <p:spPr>
          <a:xfrm>
            <a:off x="380880" y="3204000"/>
            <a:ext cx="3690720" cy="3120120"/>
          </a:xfrm>
          <a:prstGeom prst="rect">
            <a:avLst/>
          </a:prstGeom>
          <a:ln w="9360">
            <a:noFill/>
          </a:ln>
        </p:spPr>
      </p:pic>
      <p:pic>
        <p:nvPicPr>
          <p:cNvPr id="398" name="Picture 4"/>
          <p:cNvPicPr/>
          <p:nvPr/>
        </p:nvPicPr>
        <p:blipFill>
          <a:blip r:embed="rId4"/>
          <a:stretch/>
        </p:blipFill>
        <p:spPr>
          <a:xfrm>
            <a:off x="5029200" y="3200400"/>
            <a:ext cx="3657240" cy="2590560"/>
          </a:xfrm>
          <a:prstGeom prst="rect">
            <a:avLst/>
          </a:prstGeom>
          <a:ln w="9360">
            <a:noFill/>
          </a:ln>
        </p:spPr>
      </p:pic>
      <p:sp>
        <p:nvSpPr>
          <p:cNvPr id="399" name="CustomShape 4"/>
          <p:cNvSpPr/>
          <p:nvPr/>
        </p:nvSpPr>
        <p:spPr>
          <a:xfrm>
            <a:off x="4191120" y="4648320"/>
            <a:ext cx="761760" cy="380520"/>
          </a:xfrm>
          <a:prstGeom prst="righ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400" name="CustomShape 5"/>
          <p:cNvSpPr/>
          <p:nvPr/>
        </p:nvSpPr>
        <p:spPr>
          <a:xfrm>
            <a:off x="1831320" y="3352680"/>
            <a:ext cx="8042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01" name="CustomShape 6"/>
          <p:cNvSpPr/>
          <p:nvPr/>
        </p:nvSpPr>
        <p:spPr>
          <a:xfrm>
            <a:off x="6517440" y="3352680"/>
            <a:ext cx="6451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after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03" name="CustomShape 2"/>
          <p:cNvSpPr/>
          <p:nvPr/>
        </p:nvSpPr>
        <p:spPr>
          <a:xfrm>
            <a:off x="240480" y="928800"/>
            <a:ext cx="4587120" cy="852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 =“bottomLeft” dan isi nya )</a:t>
            </a:r>
            <a:endParaRPr/>
          </a:p>
        </p:txBody>
      </p:sp>
      <p:sp>
        <p:nvSpPr>
          <p:cNvPr id="404" name="CustomShape 3"/>
          <p:cNvSpPr/>
          <p:nvPr/>
        </p:nvSpPr>
        <p:spPr>
          <a:xfrm>
            <a:off x="7898040" y="6400800"/>
            <a:ext cx="1023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FF0000"/>
                </a:solidFill>
                <a:latin typeface="Calibri"/>
              </a:rPr>
              <a:t>Next &gt;&gt;&gt;</a:t>
            </a:r>
            <a:endParaRPr/>
          </a:p>
        </p:txBody>
      </p:sp>
      <p:pic>
        <p:nvPicPr>
          <p:cNvPr id="405" name="Picture 5"/>
          <p:cNvPicPr/>
          <p:nvPr/>
        </p:nvPicPr>
        <p:blipFill>
          <a:blip r:embed="rId2"/>
          <a:stretch/>
        </p:blipFill>
        <p:spPr>
          <a:xfrm>
            <a:off x="304920" y="2362320"/>
            <a:ext cx="8537400" cy="3276360"/>
          </a:xfrm>
          <a:prstGeom prst="rect">
            <a:avLst/>
          </a:prstGeom>
          <a:ln w="9360">
            <a:solidFill>
              <a:srgbClr val="FF0000"/>
            </a:solidFill>
            <a:miter/>
          </a:ln>
        </p:spPr>
      </p:pic>
      <p:sp>
        <p:nvSpPr>
          <p:cNvPr id="406" name="CustomShape 4"/>
          <p:cNvSpPr/>
          <p:nvPr/>
        </p:nvSpPr>
        <p:spPr>
          <a:xfrm flipV="1">
            <a:off x="3048120" y="3962520"/>
            <a:ext cx="2666520" cy="30456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07" name="CustomShape 5"/>
          <p:cNvSpPr/>
          <p:nvPr/>
        </p:nvSpPr>
        <p:spPr>
          <a:xfrm>
            <a:off x="5867280" y="3200400"/>
            <a:ext cx="2895120" cy="14475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408" name="Picture 3"/>
          <p:cNvPicPr/>
          <p:nvPr/>
        </p:nvPicPr>
        <p:blipFill>
          <a:blip r:embed="rId3"/>
          <a:stretch/>
        </p:blipFill>
        <p:spPr>
          <a:xfrm>
            <a:off x="6010200" y="3352680"/>
            <a:ext cx="736560" cy="1142640"/>
          </a:xfrm>
          <a:prstGeom prst="rect">
            <a:avLst/>
          </a:prstGeom>
          <a:ln w="9360">
            <a:noFill/>
          </a:ln>
        </p:spPr>
      </p:pic>
      <p:pic>
        <p:nvPicPr>
          <p:cNvPr id="409" name="Picture 4"/>
          <p:cNvPicPr/>
          <p:nvPr/>
        </p:nvPicPr>
        <p:blipFill>
          <a:blip r:embed="rId4"/>
          <a:stretch/>
        </p:blipFill>
        <p:spPr>
          <a:xfrm>
            <a:off x="8001720" y="3352680"/>
            <a:ext cx="645840" cy="1098360"/>
          </a:xfrm>
          <a:prstGeom prst="rect">
            <a:avLst/>
          </a:prstGeom>
          <a:ln w="9360">
            <a:noFill/>
          </a:ln>
        </p:spPr>
      </p:pic>
      <p:sp>
        <p:nvSpPr>
          <p:cNvPr id="410" name="CustomShape 6"/>
          <p:cNvSpPr/>
          <p:nvPr/>
        </p:nvSpPr>
        <p:spPr>
          <a:xfrm>
            <a:off x="7085880" y="3900240"/>
            <a:ext cx="723600" cy="61560"/>
          </a:xfrm>
          <a:prstGeom prst="rightArrow">
            <a:avLst>
              <a:gd name="adj1" fmla="val 50000"/>
              <a:gd name="adj2" fmla="val 50000"/>
            </a:avLst>
          </a:prstGeom>
          <a:solidFill>
            <a:srgbClr val="FFC000"/>
          </a:solid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12" name="CustomShape 2"/>
          <p:cNvSpPr/>
          <p:nvPr/>
        </p:nvSpPr>
        <p:spPr>
          <a:xfrm>
            <a:off x="1908720" y="3897720"/>
            <a:ext cx="8089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13" name="CustomShape 3"/>
          <p:cNvSpPr/>
          <p:nvPr/>
        </p:nvSpPr>
        <p:spPr>
          <a:xfrm>
            <a:off x="6350040" y="3919320"/>
            <a:ext cx="66420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After</a:t>
            </a:r>
            <a:endParaRPr/>
          </a:p>
        </p:txBody>
      </p:sp>
      <p:pic>
        <p:nvPicPr>
          <p:cNvPr id="414" name="Picture 2"/>
          <p:cNvPicPr/>
          <p:nvPr/>
        </p:nvPicPr>
        <p:blipFill>
          <a:blip r:embed="rId2"/>
          <a:stretch/>
        </p:blipFill>
        <p:spPr>
          <a:xfrm>
            <a:off x="5043600" y="1066680"/>
            <a:ext cx="3566880" cy="2492640"/>
          </a:xfrm>
          <a:prstGeom prst="rect">
            <a:avLst/>
          </a:prstGeom>
          <a:ln w="9360">
            <a:solidFill>
              <a:srgbClr val="FF0000"/>
            </a:solidFill>
            <a:miter/>
          </a:ln>
        </p:spPr>
      </p:pic>
      <p:sp>
        <p:nvSpPr>
          <p:cNvPr id="415" name="CustomShape 4"/>
          <p:cNvSpPr/>
          <p:nvPr/>
        </p:nvSpPr>
        <p:spPr>
          <a:xfrm>
            <a:off x="282600" y="928800"/>
            <a:ext cx="3352680" cy="18572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Perubahan pada HTML </a:t>
            </a:r>
            <a:endParaRPr/>
          </a:p>
          <a:p>
            <a:pPr>
              <a:lnSpc>
                <a:spcPct val="100000"/>
              </a:lnSpc>
            </a:pPr>
            <a:r>
              <a:rPr lang="en-US" sz="2500" strike="noStrike">
                <a:solidFill>
                  <a:srgbClr val="000000"/>
                </a:solidFill>
                <a:latin typeface="Calibri"/>
              </a:rPr>
              <a:t>di &lt;li&gt; ditambahin </a:t>
            </a:r>
            <a:endParaRPr/>
          </a:p>
          <a:p>
            <a:pPr>
              <a:lnSpc>
                <a:spcPct val="100000"/>
              </a:lnSpc>
            </a:pPr>
            <a:r>
              <a:rPr lang="en-US" sz="2500" strike="noStrike">
                <a:solidFill>
                  <a:srgbClr val="FF0000"/>
                </a:solidFill>
                <a:latin typeface="Calibri"/>
              </a:rPr>
              <a:t>&lt;a href&gt;&lt;/a&gt; </a:t>
            </a:r>
            <a:r>
              <a:rPr lang="en-US" sz="2500" strike="noStrike">
                <a:solidFill>
                  <a:srgbClr val="000000"/>
                </a:solidFill>
                <a:latin typeface="Calibri"/>
              </a:rPr>
              <a:t>)</a:t>
            </a:r>
            <a:endParaRPr/>
          </a:p>
          <a:p>
            <a:pPr>
              <a:lnSpc>
                <a:spcPct val="100000"/>
              </a:lnSpc>
            </a:pPr>
            <a:endParaRPr/>
          </a:p>
        </p:txBody>
      </p:sp>
      <p:sp>
        <p:nvSpPr>
          <p:cNvPr id="416" name="CustomShape 5"/>
          <p:cNvSpPr/>
          <p:nvPr/>
        </p:nvSpPr>
        <p:spPr>
          <a:xfrm>
            <a:off x="3429000" y="2028960"/>
            <a:ext cx="1123560" cy="561600"/>
          </a:xfrm>
          <a:prstGeom prst="righ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417" name="CustomShape 6"/>
          <p:cNvSpPr/>
          <p:nvPr/>
        </p:nvSpPr>
        <p:spPr>
          <a:xfrm>
            <a:off x="152280" y="3733920"/>
            <a:ext cx="8838720" cy="297144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418" name="Picture 3"/>
          <p:cNvPicPr/>
          <p:nvPr/>
        </p:nvPicPr>
        <p:blipFill>
          <a:blip r:embed="rId3"/>
          <a:stretch/>
        </p:blipFill>
        <p:spPr>
          <a:xfrm>
            <a:off x="228600" y="3827160"/>
            <a:ext cx="4266720" cy="2752920"/>
          </a:xfrm>
          <a:prstGeom prst="rect">
            <a:avLst/>
          </a:prstGeom>
          <a:ln w="9360">
            <a:noFill/>
          </a:ln>
        </p:spPr>
      </p:pic>
      <p:pic>
        <p:nvPicPr>
          <p:cNvPr id="419" name="Picture 4"/>
          <p:cNvPicPr/>
          <p:nvPr/>
        </p:nvPicPr>
        <p:blipFill>
          <a:blip r:embed="rId4"/>
          <a:stretch/>
        </p:blipFill>
        <p:spPr>
          <a:xfrm>
            <a:off x="4648320" y="3837240"/>
            <a:ext cx="4266720" cy="2590560"/>
          </a:xfrm>
          <a:prstGeom prst="rect">
            <a:avLst/>
          </a:prstGeom>
          <a:ln w="9360">
            <a:noFill/>
          </a:ln>
        </p:spPr>
      </p:pic>
      <p:sp>
        <p:nvSpPr>
          <p:cNvPr id="420" name="CustomShape 7"/>
          <p:cNvSpPr/>
          <p:nvPr/>
        </p:nvSpPr>
        <p:spPr>
          <a:xfrm>
            <a:off x="1831320" y="3981600"/>
            <a:ext cx="8042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21" name="CustomShape 8"/>
          <p:cNvSpPr/>
          <p:nvPr/>
        </p:nvSpPr>
        <p:spPr>
          <a:xfrm>
            <a:off x="6517440" y="3995280"/>
            <a:ext cx="6451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after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23" name="CustomShape 2"/>
          <p:cNvSpPr/>
          <p:nvPr/>
        </p:nvSpPr>
        <p:spPr>
          <a:xfrm>
            <a:off x="276840" y="928800"/>
            <a:ext cx="4689000" cy="852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id=“bottomRight” dan isi nya )</a:t>
            </a:r>
            <a:endParaRPr/>
          </a:p>
        </p:txBody>
      </p:sp>
      <p:pic>
        <p:nvPicPr>
          <p:cNvPr id="424" name="Picture 2"/>
          <p:cNvPicPr/>
          <p:nvPr/>
        </p:nvPicPr>
        <p:blipFill>
          <a:blip r:embed="rId2"/>
          <a:stretch/>
        </p:blipFill>
        <p:spPr>
          <a:xfrm>
            <a:off x="304920" y="1857240"/>
            <a:ext cx="7157520" cy="2561760"/>
          </a:xfrm>
          <a:prstGeom prst="rect">
            <a:avLst/>
          </a:prstGeom>
          <a:ln w="9360">
            <a:solidFill>
              <a:srgbClr val="FF0000"/>
            </a:solidFill>
            <a:miter/>
          </a:ln>
        </p:spPr>
      </p:pic>
      <p:sp>
        <p:nvSpPr>
          <p:cNvPr id="425" name="CustomShape 3"/>
          <p:cNvSpPr/>
          <p:nvPr/>
        </p:nvSpPr>
        <p:spPr>
          <a:xfrm>
            <a:off x="3622320" y="3816000"/>
            <a:ext cx="5409720" cy="293004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426" name="Picture 3"/>
          <p:cNvPicPr/>
          <p:nvPr/>
        </p:nvPicPr>
        <p:blipFill>
          <a:blip r:embed="rId3"/>
          <a:stretch/>
        </p:blipFill>
        <p:spPr>
          <a:xfrm>
            <a:off x="3778560" y="3929040"/>
            <a:ext cx="5104440" cy="27000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28" name="CustomShape 2"/>
          <p:cNvSpPr/>
          <p:nvPr/>
        </p:nvSpPr>
        <p:spPr>
          <a:xfrm>
            <a:off x="239040" y="928800"/>
            <a:ext cx="4394880" cy="852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id=“bottomRight” lanjutan )</a:t>
            </a:r>
            <a:endParaRPr/>
          </a:p>
        </p:txBody>
      </p:sp>
      <p:pic>
        <p:nvPicPr>
          <p:cNvPr id="429" name="Picture 2"/>
          <p:cNvPicPr/>
          <p:nvPr/>
        </p:nvPicPr>
        <p:blipFill>
          <a:blip r:embed="rId2"/>
          <a:stretch/>
        </p:blipFill>
        <p:spPr>
          <a:xfrm>
            <a:off x="304920" y="1905120"/>
            <a:ext cx="7440840" cy="2392920"/>
          </a:xfrm>
          <a:prstGeom prst="rect">
            <a:avLst/>
          </a:prstGeom>
          <a:ln w="9360">
            <a:noFill/>
          </a:ln>
        </p:spPr>
      </p:pic>
      <p:sp>
        <p:nvSpPr>
          <p:cNvPr id="430" name="CustomShape 3"/>
          <p:cNvSpPr/>
          <p:nvPr/>
        </p:nvSpPr>
        <p:spPr>
          <a:xfrm>
            <a:off x="304920" y="3733920"/>
            <a:ext cx="7391160" cy="56268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431" name="CustomShape 4"/>
          <p:cNvSpPr/>
          <p:nvPr/>
        </p:nvSpPr>
        <p:spPr>
          <a:xfrm>
            <a:off x="304920" y="1905120"/>
            <a:ext cx="7467120" cy="19047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32" name="CustomShape 5"/>
          <p:cNvSpPr/>
          <p:nvPr/>
        </p:nvSpPr>
        <p:spPr>
          <a:xfrm>
            <a:off x="4038480" y="3602160"/>
            <a:ext cx="4993560" cy="317916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433" name="Picture 3"/>
          <p:cNvPicPr/>
          <p:nvPr/>
        </p:nvPicPr>
        <p:blipFill>
          <a:blip r:embed="rId3"/>
          <a:stretch/>
        </p:blipFill>
        <p:spPr>
          <a:xfrm>
            <a:off x="4230360" y="3789000"/>
            <a:ext cx="4581000" cy="28094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35" name="CustomShape 2"/>
          <p:cNvSpPr/>
          <p:nvPr/>
        </p:nvSpPr>
        <p:spPr>
          <a:xfrm>
            <a:off x="231120" y="928800"/>
            <a:ext cx="3131640" cy="852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CONTENT</a:t>
            </a:r>
            <a:endParaRPr/>
          </a:p>
          <a:p>
            <a:pPr>
              <a:lnSpc>
                <a:spcPct val="100000"/>
              </a:lnSpc>
            </a:pPr>
            <a:r>
              <a:rPr lang="en-US" sz="2500" strike="noStrike">
                <a:solidFill>
                  <a:srgbClr val="000000"/>
                </a:solidFill>
                <a:latin typeface="Calibri"/>
              </a:rPr>
              <a:t>( div id=“footer”)</a:t>
            </a:r>
            <a:endParaRPr/>
          </a:p>
        </p:txBody>
      </p:sp>
      <p:pic>
        <p:nvPicPr>
          <p:cNvPr id="436" name="Picture 5"/>
          <p:cNvPicPr/>
          <p:nvPr/>
        </p:nvPicPr>
        <p:blipFill>
          <a:blip r:embed="rId2"/>
          <a:stretch/>
        </p:blipFill>
        <p:spPr>
          <a:xfrm>
            <a:off x="609480" y="1905120"/>
            <a:ext cx="5550840" cy="2895120"/>
          </a:xfrm>
          <a:prstGeom prst="rect">
            <a:avLst/>
          </a:prstGeom>
          <a:ln w="9360">
            <a:solidFill>
              <a:srgbClr val="FF0000"/>
            </a:solidFill>
            <a:miter/>
          </a:ln>
        </p:spPr>
      </p:pic>
      <p:sp>
        <p:nvSpPr>
          <p:cNvPr id="437" name="CustomShape 3"/>
          <p:cNvSpPr/>
          <p:nvPr/>
        </p:nvSpPr>
        <p:spPr>
          <a:xfrm>
            <a:off x="609480" y="5029200"/>
            <a:ext cx="7924320" cy="14475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sp>
        <p:nvSpPr>
          <p:cNvPr id="438" name="CustomShape 4"/>
          <p:cNvSpPr/>
          <p:nvPr/>
        </p:nvSpPr>
        <p:spPr>
          <a:xfrm>
            <a:off x="3456000" y="5216040"/>
            <a:ext cx="8042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39" name="CustomShape 5"/>
          <p:cNvSpPr/>
          <p:nvPr/>
        </p:nvSpPr>
        <p:spPr>
          <a:xfrm>
            <a:off x="5530320" y="5865480"/>
            <a:ext cx="6451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after</a:t>
            </a:r>
            <a:endParaRPr/>
          </a:p>
        </p:txBody>
      </p:sp>
      <p:pic>
        <p:nvPicPr>
          <p:cNvPr id="440" name="Picture 3"/>
          <p:cNvPicPr/>
          <p:nvPr/>
        </p:nvPicPr>
        <p:blipFill>
          <a:blip r:embed="rId3"/>
          <a:stretch/>
        </p:blipFill>
        <p:spPr>
          <a:xfrm>
            <a:off x="762120" y="5248440"/>
            <a:ext cx="2523600" cy="304560"/>
          </a:xfrm>
          <a:prstGeom prst="rect">
            <a:avLst/>
          </a:prstGeom>
          <a:ln>
            <a:noFill/>
          </a:ln>
        </p:spPr>
      </p:pic>
      <p:pic>
        <p:nvPicPr>
          <p:cNvPr id="441" name="Picture 4"/>
          <p:cNvPicPr/>
          <p:nvPr/>
        </p:nvPicPr>
        <p:blipFill>
          <a:blip r:embed="rId4"/>
          <a:stretch/>
        </p:blipFill>
        <p:spPr>
          <a:xfrm>
            <a:off x="777240" y="5726160"/>
            <a:ext cx="4561560" cy="647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43" name="CustomShape 2"/>
          <p:cNvSpPr/>
          <p:nvPr/>
        </p:nvSpPr>
        <p:spPr>
          <a:xfrm>
            <a:off x="229680" y="928800"/>
            <a:ext cx="2712600" cy="8370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EXTRA</a:t>
            </a:r>
            <a:endParaRPr/>
          </a:p>
          <a:p>
            <a:pPr>
              <a:lnSpc>
                <a:spcPct val="100000"/>
              </a:lnSpc>
            </a:pPr>
            <a:r>
              <a:rPr lang="en-US" sz="2400" strike="noStrike">
                <a:solidFill>
                  <a:srgbClr val="FF0000"/>
                </a:solidFill>
                <a:latin typeface="Calibri"/>
              </a:rPr>
              <a:t>input type=“text”</a:t>
            </a:r>
            <a:endParaRPr/>
          </a:p>
        </p:txBody>
      </p:sp>
      <p:sp>
        <p:nvSpPr>
          <p:cNvPr id="444" name="CustomShape 3"/>
          <p:cNvSpPr/>
          <p:nvPr/>
        </p:nvSpPr>
        <p:spPr>
          <a:xfrm>
            <a:off x="762120" y="5105520"/>
            <a:ext cx="7619760" cy="106632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445" name="Picture 3"/>
          <p:cNvPicPr/>
          <p:nvPr/>
        </p:nvPicPr>
        <p:blipFill>
          <a:blip r:embed="rId2"/>
          <a:stretch/>
        </p:blipFill>
        <p:spPr>
          <a:xfrm>
            <a:off x="947880" y="5629320"/>
            <a:ext cx="1152000" cy="390240"/>
          </a:xfrm>
          <a:prstGeom prst="rect">
            <a:avLst/>
          </a:prstGeom>
          <a:ln w="9360">
            <a:noFill/>
          </a:ln>
        </p:spPr>
      </p:pic>
      <p:pic>
        <p:nvPicPr>
          <p:cNvPr id="446" name="Picture 4"/>
          <p:cNvPicPr/>
          <p:nvPr/>
        </p:nvPicPr>
        <p:blipFill>
          <a:blip r:embed="rId3"/>
          <a:stretch/>
        </p:blipFill>
        <p:spPr>
          <a:xfrm>
            <a:off x="2209680" y="5623200"/>
            <a:ext cx="1599840" cy="390240"/>
          </a:xfrm>
          <a:prstGeom prst="rect">
            <a:avLst/>
          </a:prstGeom>
          <a:ln w="9360">
            <a:noFill/>
          </a:ln>
        </p:spPr>
      </p:pic>
      <p:pic>
        <p:nvPicPr>
          <p:cNvPr id="447" name="Picture 5"/>
          <p:cNvPicPr/>
          <p:nvPr/>
        </p:nvPicPr>
        <p:blipFill>
          <a:blip r:embed="rId4"/>
          <a:stretch/>
        </p:blipFill>
        <p:spPr>
          <a:xfrm>
            <a:off x="5291280" y="5603400"/>
            <a:ext cx="1152000" cy="442440"/>
          </a:xfrm>
          <a:prstGeom prst="rect">
            <a:avLst/>
          </a:prstGeom>
          <a:ln w="9360">
            <a:noFill/>
          </a:ln>
        </p:spPr>
      </p:pic>
      <p:pic>
        <p:nvPicPr>
          <p:cNvPr id="448" name="Picture 7"/>
          <p:cNvPicPr/>
          <p:nvPr/>
        </p:nvPicPr>
        <p:blipFill>
          <a:blip r:embed="rId5"/>
          <a:stretch/>
        </p:blipFill>
        <p:spPr>
          <a:xfrm>
            <a:off x="6638760" y="5608440"/>
            <a:ext cx="1590480" cy="447480"/>
          </a:xfrm>
          <a:prstGeom prst="rect">
            <a:avLst/>
          </a:prstGeom>
          <a:ln w="9360">
            <a:noFill/>
          </a:ln>
        </p:spPr>
      </p:pic>
      <p:sp>
        <p:nvSpPr>
          <p:cNvPr id="449" name="CustomShape 4"/>
          <p:cNvSpPr/>
          <p:nvPr/>
        </p:nvSpPr>
        <p:spPr>
          <a:xfrm>
            <a:off x="4191120" y="5410080"/>
            <a:ext cx="761760" cy="380520"/>
          </a:xfrm>
          <a:prstGeom prst="rightArrow">
            <a:avLst>
              <a:gd name="adj1" fmla="val 50000"/>
              <a:gd name="adj2" fmla="val 50000"/>
            </a:avLst>
          </a:prstGeom>
          <a:ln>
            <a:round/>
          </a:ln>
        </p:spPr>
        <p:style>
          <a:lnRef idx="2">
            <a:schemeClr val="accent3">
              <a:shade val="50000"/>
            </a:schemeClr>
          </a:lnRef>
          <a:fillRef idx="1">
            <a:schemeClr val="accent3"/>
          </a:fillRef>
          <a:effectRef idx="0">
            <a:schemeClr val="accent3"/>
          </a:effectRef>
          <a:fontRef idx="minor"/>
        </p:style>
      </p:sp>
      <p:sp>
        <p:nvSpPr>
          <p:cNvPr id="450" name="CustomShape 5"/>
          <p:cNvSpPr/>
          <p:nvPr/>
        </p:nvSpPr>
        <p:spPr>
          <a:xfrm>
            <a:off x="1831320" y="5193360"/>
            <a:ext cx="8042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51" name="CustomShape 6"/>
          <p:cNvSpPr/>
          <p:nvPr/>
        </p:nvSpPr>
        <p:spPr>
          <a:xfrm>
            <a:off x="6477120" y="5181480"/>
            <a:ext cx="6451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after</a:t>
            </a:r>
            <a:endParaRPr/>
          </a:p>
        </p:txBody>
      </p:sp>
      <p:pic>
        <p:nvPicPr>
          <p:cNvPr id="452" name="Picture 2"/>
          <p:cNvPicPr/>
          <p:nvPr/>
        </p:nvPicPr>
        <p:blipFill>
          <a:blip r:embed="rId6"/>
          <a:stretch/>
        </p:blipFill>
        <p:spPr>
          <a:xfrm>
            <a:off x="530640" y="1905120"/>
            <a:ext cx="4713840" cy="2971440"/>
          </a:xfrm>
          <a:prstGeom prst="rect">
            <a:avLst/>
          </a:prstGeom>
          <a:ln w="9360">
            <a:solidFill>
              <a:srgbClr val="FF0000"/>
            </a:solidFill>
            <a:miter/>
          </a:ln>
        </p:spPr>
      </p:pic>
      <p:sp>
        <p:nvSpPr>
          <p:cNvPr id="453" name="CustomShape 7"/>
          <p:cNvSpPr/>
          <p:nvPr/>
        </p:nvSpPr>
        <p:spPr>
          <a:xfrm>
            <a:off x="5392800" y="1905120"/>
            <a:ext cx="3203280" cy="6390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Memberikan efek rounded sama</a:t>
            </a:r>
            <a:endParaRPr/>
          </a:p>
          <a:p>
            <a:pPr>
              <a:lnSpc>
                <a:spcPct val="100000"/>
              </a:lnSpc>
            </a:pPr>
            <a:r>
              <a:rPr lang="en-US" strike="noStrike">
                <a:solidFill>
                  <a:srgbClr val="000000"/>
                </a:solidFill>
                <a:latin typeface="Calibri"/>
              </a:rPr>
              <a:t>shadow</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55" name="CustomShape 2"/>
          <p:cNvSpPr/>
          <p:nvPr/>
        </p:nvSpPr>
        <p:spPr>
          <a:xfrm>
            <a:off x="234720" y="928800"/>
            <a:ext cx="4501800" cy="8370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EXTRA</a:t>
            </a:r>
            <a:endParaRPr/>
          </a:p>
          <a:p>
            <a:pPr>
              <a:lnSpc>
                <a:spcPct val="100000"/>
              </a:lnSpc>
            </a:pPr>
            <a:r>
              <a:rPr lang="en-US" sz="2400" strike="noStrike">
                <a:solidFill>
                  <a:srgbClr val="FF0000"/>
                </a:solidFill>
                <a:latin typeface="Calibri"/>
              </a:rPr>
              <a:t>input type=“password” &amp; “submit”</a:t>
            </a:r>
            <a:endParaRPr/>
          </a:p>
        </p:txBody>
      </p:sp>
      <p:pic>
        <p:nvPicPr>
          <p:cNvPr id="456" name="Picture 4"/>
          <p:cNvPicPr/>
          <p:nvPr/>
        </p:nvPicPr>
        <p:blipFill>
          <a:blip r:embed="rId2"/>
          <a:stretch/>
        </p:blipFill>
        <p:spPr>
          <a:xfrm>
            <a:off x="228600" y="2162160"/>
            <a:ext cx="4876560" cy="4542840"/>
          </a:xfrm>
          <a:prstGeom prst="rect">
            <a:avLst/>
          </a:prstGeom>
          <a:ln w="9360">
            <a:solidFill>
              <a:srgbClr val="FF0000"/>
            </a:solidFill>
            <a:miter/>
          </a:ln>
        </p:spPr>
      </p:pic>
      <p:sp>
        <p:nvSpPr>
          <p:cNvPr id="457" name="CustomShape 3"/>
          <p:cNvSpPr/>
          <p:nvPr/>
        </p:nvSpPr>
        <p:spPr>
          <a:xfrm>
            <a:off x="3657600" y="2438280"/>
            <a:ext cx="5181120" cy="114264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458" name="Picture 2"/>
          <p:cNvPicPr/>
          <p:nvPr/>
        </p:nvPicPr>
        <p:blipFill>
          <a:blip r:embed="rId3"/>
          <a:stretch/>
        </p:blipFill>
        <p:spPr>
          <a:xfrm>
            <a:off x="3760920" y="2657520"/>
            <a:ext cx="2327760" cy="750600"/>
          </a:xfrm>
          <a:prstGeom prst="rect">
            <a:avLst/>
          </a:prstGeom>
          <a:ln w="9360">
            <a:noFill/>
          </a:ln>
        </p:spPr>
      </p:pic>
      <p:pic>
        <p:nvPicPr>
          <p:cNvPr id="459" name="Picture 3"/>
          <p:cNvPicPr/>
          <p:nvPr/>
        </p:nvPicPr>
        <p:blipFill>
          <a:blip r:embed="rId4"/>
          <a:stretch/>
        </p:blipFill>
        <p:spPr>
          <a:xfrm>
            <a:off x="6318000" y="2647800"/>
            <a:ext cx="2387880" cy="780840"/>
          </a:xfrm>
          <a:prstGeom prst="rect">
            <a:avLst/>
          </a:prstGeom>
          <a:ln w="9360">
            <a:noFill/>
          </a:ln>
        </p:spPr>
      </p:pic>
      <p:sp>
        <p:nvSpPr>
          <p:cNvPr id="460" name="CustomShape 4"/>
          <p:cNvSpPr/>
          <p:nvPr/>
        </p:nvSpPr>
        <p:spPr>
          <a:xfrm>
            <a:off x="4450320" y="1992960"/>
            <a:ext cx="8042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61" name="CustomShape 5"/>
          <p:cNvSpPr/>
          <p:nvPr/>
        </p:nvSpPr>
        <p:spPr>
          <a:xfrm>
            <a:off x="7126920" y="1981080"/>
            <a:ext cx="64512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after</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Picture 2"/>
          <p:cNvPicPr/>
          <p:nvPr/>
        </p:nvPicPr>
        <p:blipFill>
          <a:blip r:embed="rId2"/>
          <a:stretch/>
        </p:blipFill>
        <p:spPr>
          <a:xfrm>
            <a:off x="304920" y="1943280"/>
            <a:ext cx="4647960" cy="3235680"/>
          </a:xfrm>
          <a:prstGeom prst="rect">
            <a:avLst/>
          </a:prstGeom>
          <a:ln w="9360">
            <a:solidFill>
              <a:srgbClr val="FF0000"/>
            </a:solidFill>
            <a:miter/>
          </a:ln>
        </p:spPr>
      </p:pic>
      <p:sp>
        <p:nvSpPr>
          <p:cNvPr id="46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64" name="CustomShape 2"/>
          <p:cNvSpPr/>
          <p:nvPr/>
        </p:nvSpPr>
        <p:spPr>
          <a:xfrm>
            <a:off x="229680" y="928800"/>
            <a:ext cx="2712600" cy="8370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EXTRA</a:t>
            </a:r>
            <a:endParaRPr/>
          </a:p>
          <a:p>
            <a:pPr>
              <a:lnSpc>
                <a:spcPct val="100000"/>
              </a:lnSpc>
            </a:pPr>
            <a:r>
              <a:rPr lang="en-US" sz="2400" strike="noStrike">
                <a:solidFill>
                  <a:srgbClr val="FF0000"/>
                </a:solidFill>
                <a:latin typeface="Calibri"/>
              </a:rPr>
              <a:t>For “MENU”</a:t>
            </a:r>
            <a:endParaRPr/>
          </a:p>
        </p:txBody>
      </p:sp>
      <p:sp>
        <p:nvSpPr>
          <p:cNvPr id="465" name="CustomShape 3"/>
          <p:cNvSpPr/>
          <p:nvPr/>
        </p:nvSpPr>
        <p:spPr>
          <a:xfrm>
            <a:off x="1371600" y="5029200"/>
            <a:ext cx="6476760" cy="167616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466" name="Picture 3"/>
          <p:cNvPicPr/>
          <p:nvPr/>
        </p:nvPicPr>
        <p:blipFill>
          <a:blip r:embed="rId3"/>
          <a:stretch/>
        </p:blipFill>
        <p:spPr>
          <a:xfrm>
            <a:off x="1523880" y="5238720"/>
            <a:ext cx="6095520" cy="552240"/>
          </a:xfrm>
          <a:prstGeom prst="rect">
            <a:avLst/>
          </a:prstGeom>
          <a:ln w="9360">
            <a:noFill/>
          </a:ln>
        </p:spPr>
      </p:pic>
      <p:pic>
        <p:nvPicPr>
          <p:cNvPr id="467" name="Picture 4"/>
          <p:cNvPicPr/>
          <p:nvPr/>
        </p:nvPicPr>
        <p:blipFill>
          <a:blip r:embed="rId4"/>
          <a:stretch/>
        </p:blipFill>
        <p:spPr>
          <a:xfrm>
            <a:off x="1519200" y="6048360"/>
            <a:ext cx="6105240" cy="504360"/>
          </a:xfrm>
          <a:prstGeom prst="rect">
            <a:avLst/>
          </a:prstGeom>
          <a:ln w="9360">
            <a:noFill/>
          </a:ln>
        </p:spPr>
      </p:pic>
      <p:sp>
        <p:nvSpPr>
          <p:cNvPr id="468" name="CustomShape 4"/>
          <p:cNvSpPr/>
          <p:nvPr/>
        </p:nvSpPr>
        <p:spPr>
          <a:xfrm rot="5400000">
            <a:off x="7721280" y="5298480"/>
            <a:ext cx="8038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69" name="CustomShape 5"/>
          <p:cNvSpPr/>
          <p:nvPr/>
        </p:nvSpPr>
        <p:spPr>
          <a:xfrm rot="5400000">
            <a:off x="7805160" y="6159600"/>
            <a:ext cx="6364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after</a:t>
            </a:r>
            <a:endParaRPr/>
          </a:p>
        </p:txBody>
      </p:sp>
      <p:sp>
        <p:nvSpPr>
          <p:cNvPr id="470" name="CustomShape 6"/>
          <p:cNvSpPr/>
          <p:nvPr/>
        </p:nvSpPr>
        <p:spPr>
          <a:xfrm>
            <a:off x="3657600" y="914400"/>
            <a:ext cx="5333760" cy="1447560"/>
          </a:xfrm>
          <a:prstGeom prst="rect">
            <a:avLst/>
          </a:prstGeom>
          <a:solidFill>
            <a:schemeClr val="tx2">
              <a:lumMod val="20000"/>
              <a:lumOff val="80000"/>
            </a:schemeClr>
          </a:solidFill>
          <a:ln>
            <a:round/>
          </a:ln>
        </p:spPr>
        <p:style>
          <a:lnRef idx="2">
            <a:schemeClr val="accent1">
              <a:shade val="50000"/>
            </a:schemeClr>
          </a:lnRef>
          <a:fillRef idx="1">
            <a:schemeClr val="accent1"/>
          </a:fillRef>
          <a:effectRef idx="0">
            <a:schemeClr val="accent1"/>
          </a:effectRef>
          <a:fontRef idx="minor"/>
        </p:style>
      </p:sp>
      <p:pic>
        <p:nvPicPr>
          <p:cNvPr id="471" name="Picture 5"/>
          <p:cNvPicPr/>
          <p:nvPr/>
        </p:nvPicPr>
        <p:blipFill>
          <a:blip r:embed="rId5"/>
          <a:stretch/>
        </p:blipFill>
        <p:spPr>
          <a:xfrm>
            <a:off x="3781440" y="1076400"/>
            <a:ext cx="5057280" cy="1133280"/>
          </a:xfrm>
          <a:prstGeom prst="rect">
            <a:avLst/>
          </a:prstGeom>
          <a:ln w="9360">
            <a:noFill/>
          </a:ln>
        </p:spPr>
      </p:pic>
      <p:sp>
        <p:nvSpPr>
          <p:cNvPr id="472" name="CustomShape 7"/>
          <p:cNvSpPr/>
          <p:nvPr/>
        </p:nvSpPr>
        <p:spPr>
          <a:xfrm>
            <a:off x="6481440" y="2971800"/>
            <a:ext cx="2041920" cy="6390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Tambahan “class” di</a:t>
            </a:r>
            <a:endParaRPr/>
          </a:p>
          <a:p>
            <a:pPr>
              <a:lnSpc>
                <a:spcPct val="100000"/>
              </a:lnSpc>
            </a:pPr>
            <a:r>
              <a:rPr lang="en-US" strike="noStrike">
                <a:solidFill>
                  <a:srgbClr val="000000"/>
                </a:solidFill>
                <a:latin typeface="Calibri"/>
              </a:rPr>
              <a:t>HTML</a:t>
            </a:r>
            <a:endParaRPr/>
          </a:p>
        </p:txBody>
      </p:sp>
      <p:sp>
        <p:nvSpPr>
          <p:cNvPr id="473" name="CustomShape 8"/>
          <p:cNvSpPr/>
          <p:nvPr/>
        </p:nvSpPr>
        <p:spPr>
          <a:xfrm rot="10800000">
            <a:off x="7315200" y="2971800"/>
            <a:ext cx="1142640" cy="6091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TIMELINE</a:t>
            </a:r>
            <a:endParaRPr/>
          </a:p>
        </p:txBody>
      </p:sp>
      <p:sp>
        <p:nvSpPr>
          <p:cNvPr id="166" name="Line 2"/>
          <p:cNvSpPr/>
          <p:nvPr/>
        </p:nvSpPr>
        <p:spPr>
          <a:xfrm>
            <a:off x="1251720" y="5943600"/>
            <a:ext cx="6262200" cy="0"/>
          </a:xfrm>
          <a:prstGeom prst="line">
            <a:avLst/>
          </a:prstGeom>
          <a:ln w="1440">
            <a:solidFill>
              <a:srgbClr val="DCDCDC"/>
            </a:solidFill>
            <a:round/>
          </a:ln>
        </p:spPr>
      </p:sp>
      <p:sp>
        <p:nvSpPr>
          <p:cNvPr id="167" name="Line 3"/>
          <p:cNvSpPr/>
          <p:nvPr/>
        </p:nvSpPr>
        <p:spPr>
          <a:xfrm>
            <a:off x="1251720" y="5626080"/>
            <a:ext cx="5819400" cy="0"/>
          </a:xfrm>
          <a:prstGeom prst="line">
            <a:avLst/>
          </a:prstGeom>
          <a:ln w="1440">
            <a:solidFill>
              <a:srgbClr val="DCDCDC"/>
            </a:solidFill>
            <a:round/>
          </a:ln>
        </p:spPr>
      </p:sp>
      <p:sp>
        <p:nvSpPr>
          <p:cNvPr id="168" name="Line 4"/>
          <p:cNvSpPr/>
          <p:nvPr/>
        </p:nvSpPr>
        <p:spPr>
          <a:xfrm>
            <a:off x="1253160" y="5308560"/>
            <a:ext cx="5596200" cy="0"/>
          </a:xfrm>
          <a:prstGeom prst="line">
            <a:avLst/>
          </a:prstGeom>
          <a:ln w="1440">
            <a:solidFill>
              <a:srgbClr val="DCDCDC"/>
            </a:solidFill>
            <a:round/>
          </a:ln>
        </p:spPr>
      </p:sp>
      <p:sp>
        <p:nvSpPr>
          <p:cNvPr id="169" name="Line 5"/>
          <p:cNvSpPr/>
          <p:nvPr/>
        </p:nvSpPr>
        <p:spPr>
          <a:xfrm>
            <a:off x="1175400" y="4991040"/>
            <a:ext cx="5120280" cy="0"/>
          </a:xfrm>
          <a:prstGeom prst="line">
            <a:avLst/>
          </a:prstGeom>
          <a:ln w="1440">
            <a:solidFill>
              <a:srgbClr val="DCDCDC"/>
            </a:solidFill>
            <a:round/>
          </a:ln>
        </p:spPr>
      </p:sp>
      <p:sp>
        <p:nvSpPr>
          <p:cNvPr id="170" name="Line 6"/>
          <p:cNvSpPr/>
          <p:nvPr/>
        </p:nvSpPr>
        <p:spPr>
          <a:xfrm>
            <a:off x="1707480" y="4673520"/>
            <a:ext cx="4255920" cy="0"/>
          </a:xfrm>
          <a:prstGeom prst="line">
            <a:avLst/>
          </a:prstGeom>
          <a:ln w="1440">
            <a:solidFill>
              <a:srgbClr val="DCDCDC"/>
            </a:solidFill>
            <a:round/>
          </a:ln>
        </p:spPr>
      </p:sp>
      <p:sp>
        <p:nvSpPr>
          <p:cNvPr id="171" name="Line 7"/>
          <p:cNvSpPr/>
          <p:nvPr/>
        </p:nvSpPr>
        <p:spPr>
          <a:xfrm>
            <a:off x="2096280" y="4356000"/>
            <a:ext cx="2648880" cy="0"/>
          </a:xfrm>
          <a:prstGeom prst="line">
            <a:avLst/>
          </a:prstGeom>
          <a:ln w="1440">
            <a:solidFill>
              <a:srgbClr val="DCDCDC"/>
            </a:solidFill>
            <a:round/>
          </a:ln>
        </p:spPr>
      </p:sp>
      <p:sp>
        <p:nvSpPr>
          <p:cNvPr id="172" name="Line 8"/>
          <p:cNvSpPr/>
          <p:nvPr/>
        </p:nvSpPr>
        <p:spPr>
          <a:xfrm>
            <a:off x="1902600" y="4038480"/>
            <a:ext cx="2510280" cy="0"/>
          </a:xfrm>
          <a:prstGeom prst="line">
            <a:avLst/>
          </a:prstGeom>
          <a:ln w="1440">
            <a:solidFill>
              <a:srgbClr val="DCDCDC"/>
            </a:solidFill>
            <a:round/>
          </a:ln>
        </p:spPr>
      </p:sp>
      <p:sp>
        <p:nvSpPr>
          <p:cNvPr id="173" name="Line 9"/>
          <p:cNvSpPr/>
          <p:nvPr/>
        </p:nvSpPr>
        <p:spPr>
          <a:xfrm>
            <a:off x="1170720" y="3720960"/>
            <a:ext cx="2799000" cy="0"/>
          </a:xfrm>
          <a:prstGeom prst="line">
            <a:avLst/>
          </a:prstGeom>
          <a:ln w="1440">
            <a:solidFill>
              <a:srgbClr val="DCDCDC"/>
            </a:solidFill>
            <a:round/>
          </a:ln>
        </p:spPr>
      </p:sp>
      <p:sp>
        <p:nvSpPr>
          <p:cNvPr id="174" name="CustomShape 10"/>
          <p:cNvSpPr/>
          <p:nvPr/>
        </p:nvSpPr>
        <p:spPr>
          <a:xfrm>
            <a:off x="779400" y="1143000"/>
            <a:ext cx="4417920" cy="70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a:solidFill>
                  <a:srgbClr val="000000"/>
                </a:solidFill>
                <a:latin typeface="Calibri"/>
              </a:rPr>
              <a:t>Timeline Pembuatan Website  “</a:t>
            </a:r>
            <a:r>
              <a:rPr lang="en-US" sz="2000" b="1" strike="noStrike">
                <a:solidFill>
                  <a:srgbClr val="FF0000"/>
                </a:solidFill>
                <a:latin typeface="Calibri"/>
              </a:rPr>
              <a:t>Winner</a:t>
            </a:r>
            <a:r>
              <a:rPr lang="en-US" sz="2000" b="1" strike="noStrike">
                <a:solidFill>
                  <a:srgbClr val="000000"/>
                </a:solidFill>
                <a:latin typeface="Calibri"/>
              </a:rPr>
              <a:t>”</a:t>
            </a:r>
            <a:endParaRPr/>
          </a:p>
          <a:p>
            <a:pPr>
              <a:lnSpc>
                <a:spcPct val="100000"/>
              </a:lnSpc>
            </a:pPr>
            <a:r>
              <a:rPr lang="en-US" sz="2000" b="1" strike="noStrike">
                <a:solidFill>
                  <a:srgbClr val="000000"/>
                </a:solidFill>
                <a:latin typeface="Calibri"/>
              </a:rPr>
              <a:t>Dengan budget Rp.15.000.000,-</a:t>
            </a:r>
            <a:endParaRPr/>
          </a:p>
        </p:txBody>
      </p:sp>
      <p:sp>
        <p:nvSpPr>
          <p:cNvPr id="175" name="CustomShape 11"/>
          <p:cNvSpPr/>
          <p:nvPr/>
        </p:nvSpPr>
        <p:spPr>
          <a:xfrm>
            <a:off x="1422360" y="2666880"/>
            <a:ext cx="6756120" cy="507600"/>
          </a:xfrm>
          <a:prstGeom prst="rect">
            <a:avLst/>
          </a:prstGeom>
          <a:gradFill>
            <a:gsLst>
              <a:gs pos="0">
                <a:srgbClr val="1A3E72"/>
              </a:gs>
              <a:gs pos="100000">
                <a:srgbClr val="1D467F"/>
              </a:gs>
            </a:gsLst>
            <a:lin ang="5400000"/>
          </a:gra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p:style>
      </p:sp>
      <p:sp>
        <p:nvSpPr>
          <p:cNvPr id="176" name="CustomShape 12"/>
          <p:cNvSpPr/>
          <p:nvPr/>
        </p:nvSpPr>
        <p:spPr>
          <a:xfrm>
            <a:off x="787320" y="2666880"/>
            <a:ext cx="6346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a:solidFill>
                  <a:srgbClr val="808080"/>
                </a:solidFill>
                <a:latin typeface="Calibri"/>
              </a:rPr>
              <a:t>' 12</a:t>
            </a:r>
            <a:endParaRPr/>
          </a:p>
        </p:txBody>
      </p:sp>
      <p:sp>
        <p:nvSpPr>
          <p:cNvPr id="177" name="CustomShape 13"/>
          <p:cNvSpPr/>
          <p:nvPr/>
        </p:nvSpPr>
        <p:spPr>
          <a:xfrm>
            <a:off x="1422360" y="2666880"/>
            <a:ext cx="3377880" cy="50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chorCtr="1"/>
          <a:lstStyle/>
          <a:p>
            <a:r>
              <a:rPr lang="en-US" sz="1400" strike="noStrike">
                <a:solidFill>
                  <a:srgbClr val="FFFFFF"/>
                </a:solidFill>
                <a:latin typeface="Calibri"/>
              </a:rPr>
              <a:t>May</a:t>
            </a:r>
            <a:endParaRPr/>
          </a:p>
          <a:p>
            <a:pPr>
              <a:lnSpc>
                <a:spcPct val="100000"/>
              </a:lnSpc>
            </a:pPr>
            <a:r>
              <a:rPr lang="en-US" sz="1400" strike="noStrike">
                <a:solidFill>
                  <a:srgbClr val="FFFFFF"/>
                </a:solidFill>
                <a:latin typeface="Calibri"/>
              </a:rPr>
              <a:t>2012</a:t>
            </a:r>
            <a:endParaRPr/>
          </a:p>
        </p:txBody>
      </p:sp>
      <p:sp>
        <p:nvSpPr>
          <p:cNvPr id="178" name="Line 14"/>
          <p:cNvSpPr/>
          <p:nvPr/>
        </p:nvSpPr>
        <p:spPr>
          <a:xfrm>
            <a:off x="4855680" y="2819160"/>
            <a:ext cx="0" cy="203400"/>
          </a:xfrm>
          <a:prstGeom prst="line">
            <a:avLst/>
          </a:prstGeom>
          <a:ln w="12600">
            <a:solidFill>
              <a:schemeClr val="lt1"/>
            </a:solidFill>
            <a:round/>
          </a:ln>
        </p:spPr>
      </p:sp>
      <p:sp>
        <p:nvSpPr>
          <p:cNvPr id="179" name="CustomShape 15"/>
          <p:cNvSpPr/>
          <p:nvPr/>
        </p:nvSpPr>
        <p:spPr>
          <a:xfrm>
            <a:off x="4856040" y="2666880"/>
            <a:ext cx="3377880" cy="50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chorCtr="1"/>
          <a:lstStyle/>
          <a:p>
            <a:pPr>
              <a:lnSpc>
                <a:spcPct val="100000"/>
              </a:lnSpc>
            </a:pPr>
            <a:r>
              <a:rPr lang="en-US" sz="1400" strike="noStrike">
                <a:solidFill>
                  <a:srgbClr val="FFFFFF"/>
                </a:solidFill>
                <a:latin typeface="Calibri"/>
              </a:rPr>
              <a:t>Jun</a:t>
            </a:r>
            <a:endParaRPr/>
          </a:p>
        </p:txBody>
      </p:sp>
      <p:sp>
        <p:nvSpPr>
          <p:cNvPr id="180" name="CustomShape 16"/>
          <p:cNvSpPr/>
          <p:nvPr/>
        </p:nvSpPr>
        <p:spPr>
          <a:xfrm>
            <a:off x="8242200" y="2666880"/>
            <a:ext cx="6346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a:solidFill>
                  <a:srgbClr val="808080"/>
                </a:solidFill>
                <a:latin typeface="Calibri"/>
              </a:rPr>
              <a:t>' 12</a:t>
            </a:r>
            <a:endParaRPr/>
          </a:p>
        </p:txBody>
      </p:sp>
      <p:sp>
        <p:nvSpPr>
          <p:cNvPr id="181" name="CustomShape 17"/>
          <p:cNvSpPr/>
          <p:nvPr/>
        </p:nvSpPr>
        <p:spPr>
          <a:xfrm>
            <a:off x="1447920" y="3098880"/>
            <a:ext cx="2521800" cy="63000"/>
          </a:xfrm>
          <a:prstGeom prst="roundRect">
            <a:avLst>
              <a:gd name="adj" fmla="val 16667"/>
            </a:avLst>
          </a:prstGeom>
          <a:solidFill>
            <a:srgbClr val="EA161E">
              <a:alpha val="75000"/>
            </a:srgbClr>
          </a:solidFill>
          <a:ln>
            <a:noFill/>
          </a:ln>
          <a:scene3d>
            <a:camera prst="orthographicFront"/>
            <a:lightRig rig="threePt" dir="t">
              <a:rot lat="0" lon="0" rev="0"/>
            </a:lightRig>
          </a:scene3d>
          <a:sp3d>
            <a:bevelT w="88900" h="3810"/>
          </a:sp3d>
        </p:spPr>
        <p:style>
          <a:lnRef idx="2">
            <a:schemeClr val="accent1">
              <a:shade val="50000"/>
            </a:schemeClr>
          </a:lnRef>
          <a:fillRef idx="1">
            <a:schemeClr val="accent1"/>
          </a:fillRef>
          <a:effectRef idx="0">
            <a:schemeClr val="accent1"/>
          </a:effectRef>
          <a:fontRef idx="minor"/>
        </p:style>
      </p:sp>
      <p:sp>
        <p:nvSpPr>
          <p:cNvPr id="182" name="CustomShape 18"/>
          <p:cNvSpPr/>
          <p:nvPr/>
        </p:nvSpPr>
        <p:spPr>
          <a:xfrm>
            <a:off x="3906360" y="3174840"/>
            <a:ext cx="126720" cy="13932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83" name="CustomShape 19"/>
          <p:cNvSpPr/>
          <p:nvPr/>
        </p:nvSpPr>
        <p:spPr>
          <a:xfrm>
            <a:off x="3652560" y="3303360"/>
            <a:ext cx="634680" cy="25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chorCtr="1"/>
          <a:lstStyle/>
          <a:p>
            <a:pPr>
              <a:lnSpc>
                <a:spcPct val="100000"/>
              </a:lnSpc>
            </a:pPr>
            <a:r>
              <a:rPr lang="en-US" sz="1100" strike="noStrike">
                <a:solidFill>
                  <a:srgbClr val="000000"/>
                </a:solidFill>
                <a:latin typeface="Calibri"/>
              </a:rPr>
              <a:t>Today</a:t>
            </a:r>
            <a:endParaRPr/>
          </a:p>
        </p:txBody>
      </p:sp>
      <p:sp>
        <p:nvSpPr>
          <p:cNvPr id="184" name="CustomShape 20"/>
          <p:cNvSpPr/>
          <p:nvPr/>
        </p:nvSpPr>
        <p:spPr>
          <a:xfrm>
            <a:off x="7399800" y="2476440"/>
            <a:ext cx="253800" cy="279000"/>
          </a:xfrm>
          <a:prstGeom prst="flowChartMerge">
            <a:avLst/>
          </a:prstGeom>
          <a:solidFill>
            <a:srgbClr val="EA161E"/>
          </a:solidFill>
          <a:ln>
            <a:noFill/>
          </a:ln>
          <a:effectLst>
            <a:outerShdw blurRad="63500">
              <a:srgbClr val="000000">
                <a:alpha val="50000"/>
              </a:srgbClr>
            </a:outerShdw>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p:style>
      </p:sp>
      <p:sp>
        <p:nvSpPr>
          <p:cNvPr id="185" name="CustomShape 21"/>
          <p:cNvSpPr/>
          <p:nvPr/>
        </p:nvSpPr>
        <p:spPr>
          <a:xfrm>
            <a:off x="6828480" y="2095560"/>
            <a:ext cx="1396800" cy="24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b" anchorCtr="1"/>
          <a:lstStyle/>
          <a:p>
            <a:pPr>
              <a:lnSpc>
                <a:spcPct val="80000"/>
              </a:lnSpc>
            </a:pPr>
            <a:r>
              <a:rPr lang="en-US" sz="1000" b="1" strike="noStrike">
                <a:solidFill>
                  <a:srgbClr val="000000"/>
                </a:solidFill>
                <a:latin typeface="Calibri"/>
              </a:rPr>
              <a:t>Project End</a:t>
            </a:r>
            <a:endParaRPr/>
          </a:p>
        </p:txBody>
      </p:sp>
      <p:sp>
        <p:nvSpPr>
          <p:cNvPr id="186" name="CustomShape 22"/>
          <p:cNvSpPr/>
          <p:nvPr/>
        </p:nvSpPr>
        <p:spPr>
          <a:xfrm>
            <a:off x="6828480" y="2296080"/>
            <a:ext cx="1396800" cy="245880"/>
          </a:xfrm>
          <a:prstGeom prst="rect">
            <a:avLst/>
          </a:prstGeom>
          <a:noFill/>
          <a:ln>
            <a:noFill/>
          </a:ln>
        </p:spPr>
        <p:style>
          <a:lnRef idx="0">
            <a:scrgbClr r="0" g="0" b="0"/>
          </a:lnRef>
          <a:fillRef idx="0">
            <a:scrgbClr r="0" g="0" b="0"/>
          </a:fillRef>
          <a:effectRef idx="0">
            <a:scrgbClr r="0" g="0" b="0"/>
          </a:effectRef>
          <a:fontRef idx="minor"/>
        </p:style>
        <p:txBody>
          <a:bodyPr wrap="none" lIns="90000" tIns="1440" rIns="90000" bIns="45000" anchorCtr="1"/>
          <a:lstStyle/>
          <a:p>
            <a:pPr>
              <a:lnSpc>
                <a:spcPct val="100000"/>
              </a:lnSpc>
            </a:pPr>
            <a:r>
              <a:rPr lang="en-US" sz="1000" strike="noStrike">
                <a:solidFill>
                  <a:srgbClr val="C0504D"/>
                </a:solidFill>
                <a:latin typeface="Calibri"/>
              </a:rPr>
              <a:t>25/6/12</a:t>
            </a:r>
            <a:endParaRPr/>
          </a:p>
        </p:txBody>
      </p:sp>
      <p:sp>
        <p:nvSpPr>
          <p:cNvPr id="187" name="CustomShape 23"/>
          <p:cNvSpPr/>
          <p:nvPr/>
        </p:nvSpPr>
        <p:spPr>
          <a:xfrm>
            <a:off x="3855600" y="2476440"/>
            <a:ext cx="253800" cy="279000"/>
          </a:xfrm>
          <a:prstGeom prst="flowChartMerge">
            <a:avLst/>
          </a:prstGeom>
          <a:solidFill>
            <a:srgbClr val="0072BC"/>
          </a:solidFill>
          <a:ln>
            <a:noFill/>
          </a:ln>
          <a:effectLst>
            <a:outerShdw blurRad="63500">
              <a:srgbClr val="000000">
                <a:alpha val="50000"/>
              </a:srgbClr>
            </a:outerShdw>
          </a:effectLst>
          <a:scene3d>
            <a:camera prst="orthographicFront"/>
            <a:lightRig rig="threePt" dir="t"/>
          </a:scene3d>
          <a:sp3d>
            <a:bevelT h="12700"/>
          </a:sp3d>
        </p:spPr>
        <p:style>
          <a:lnRef idx="2">
            <a:schemeClr val="accent1">
              <a:shade val="50000"/>
            </a:schemeClr>
          </a:lnRef>
          <a:fillRef idx="1">
            <a:schemeClr val="accent1"/>
          </a:fillRef>
          <a:effectRef idx="0">
            <a:schemeClr val="accent1"/>
          </a:effectRef>
          <a:fontRef idx="minor"/>
        </p:style>
      </p:sp>
      <p:sp>
        <p:nvSpPr>
          <p:cNvPr id="188" name="CustomShape 24"/>
          <p:cNvSpPr/>
          <p:nvPr/>
        </p:nvSpPr>
        <p:spPr>
          <a:xfrm>
            <a:off x="3283920" y="2095560"/>
            <a:ext cx="1396800" cy="24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b" anchorCtr="1"/>
          <a:lstStyle/>
          <a:p>
            <a:pPr>
              <a:lnSpc>
                <a:spcPct val="80000"/>
              </a:lnSpc>
            </a:pPr>
            <a:r>
              <a:rPr lang="en-US" sz="1000" b="1" strike="noStrike">
                <a:solidFill>
                  <a:srgbClr val="000000"/>
                </a:solidFill>
                <a:latin typeface="Calibri"/>
              </a:rPr>
              <a:t>Project Start</a:t>
            </a:r>
            <a:endParaRPr/>
          </a:p>
        </p:txBody>
      </p:sp>
      <p:sp>
        <p:nvSpPr>
          <p:cNvPr id="189" name="CustomShape 25"/>
          <p:cNvSpPr/>
          <p:nvPr/>
        </p:nvSpPr>
        <p:spPr>
          <a:xfrm>
            <a:off x="3283920" y="2296080"/>
            <a:ext cx="1396800" cy="245880"/>
          </a:xfrm>
          <a:prstGeom prst="rect">
            <a:avLst/>
          </a:prstGeom>
          <a:noFill/>
          <a:ln>
            <a:noFill/>
          </a:ln>
        </p:spPr>
        <p:style>
          <a:lnRef idx="0">
            <a:scrgbClr r="0" g="0" b="0"/>
          </a:lnRef>
          <a:fillRef idx="0">
            <a:scrgbClr r="0" g="0" b="0"/>
          </a:fillRef>
          <a:effectRef idx="0">
            <a:scrgbClr r="0" g="0" b="0"/>
          </a:effectRef>
          <a:fontRef idx="minor"/>
        </p:style>
        <p:txBody>
          <a:bodyPr wrap="none" lIns="90000" tIns="1440" rIns="90000" bIns="45000" anchorCtr="1"/>
          <a:lstStyle/>
          <a:p>
            <a:pPr>
              <a:lnSpc>
                <a:spcPct val="100000"/>
              </a:lnSpc>
            </a:pPr>
            <a:r>
              <a:rPr lang="en-US" sz="1000" strike="noStrike">
                <a:solidFill>
                  <a:srgbClr val="C0504D"/>
                </a:solidFill>
                <a:latin typeface="Calibri"/>
              </a:rPr>
              <a:t>24/5/12</a:t>
            </a:r>
            <a:endParaRPr/>
          </a:p>
        </p:txBody>
      </p:sp>
      <p:sp>
        <p:nvSpPr>
          <p:cNvPr id="190" name="CustomShape 26"/>
          <p:cNvSpPr/>
          <p:nvPr/>
        </p:nvSpPr>
        <p:spPr>
          <a:xfrm>
            <a:off x="266760" y="359424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Koleksi Data</a:t>
            </a:r>
            <a:endParaRPr/>
          </a:p>
        </p:txBody>
      </p:sp>
      <p:sp>
        <p:nvSpPr>
          <p:cNvPr id="191" name="CustomShape 27"/>
          <p:cNvSpPr/>
          <p:nvPr/>
        </p:nvSpPr>
        <p:spPr>
          <a:xfrm>
            <a:off x="3969720" y="3619440"/>
            <a:ext cx="110520" cy="202680"/>
          </a:xfrm>
          <a:prstGeom prst="homePlate">
            <a:avLst>
              <a:gd name="adj" fmla="val 50000"/>
            </a:avLst>
          </a:prstGeom>
          <a:solidFill>
            <a:srgbClr val="96D642"/>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192" name="CustomShape 28"/>
          <p:cNvSpPr/>
          <p:nvPr/>
        </p:nvSpPr>
        <p:spPr>
          <a:xfrm>
            <a:off x="3345840" y="359424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24/5/12</a:t>
            </a:r>
            <a:endParaRPr/>
          </a:p>
        </p:txBody>
      </p:sp>
      <p:sp>
        <p:nvSpPr>
          <p:cNvPr id="193" name="CustomShape 29"/>
          <p:cNvSpPr/>
          <p:nvPr/>
        </p:nvSpPr>
        <p:spPr>
          <a:xfrm>
            <a:off x="4153320" y="359424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25/5/12</a:t>
            </a:r>
            <a:endParaRPr/>
          </a:p>
        </p:txBody>
      </p:sp>
      <p:sp>
        <p:nvSpPr>
          <p:cNvPr id="194" name="CustomShape 30"/>
          <p:cNvSpPr/>
          <p:nvPr/>
        </p:nvSpPr>
        <p:spPr>
          <a:xfrm>
            <a:off x="266760" y="391176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Tunjukkan Layout Design</a:t>
            </a:r>
            <a:endParaRPr/>
          </a:p>
        </p:txBody>
      </p:sp>
      <p:sp>
        <p:nvSpPr>
          <p:cNvPr id="195" name="CustomShape 31"/>
          <p:cNvSpPr/>
          <p:nvPr/>
        </p:nvSpPr>
        <p:spPr>
          <a:xfrm>
            <a:off x="4412880" y="3936960"/>
            <a:ext cx="221040" cy="202680"/>
          </a:xfrm>
          <a:prstGeom prst="homePlate">
            <a:avLst>
              <a:gd name="adj" fmla="val 50000"/>
            </a:avLst>
          </a:prstGeom>
          <a:solidFill>
            <a:srgbClr val="96D642"/>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196" name="CustomShape 32"/>
          <p:cNvSpPr/>
          <p:nvPr/>
        </p:nvSpPr>
        <p:spPr>
          <a:xfrm>
            <a:off x="3789000" y="391176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28/5/12</a:t>
            </a:r>
            <a:endParaRPr/>
          </a:p>
        </p:txBody>
      </p:sp>
      <p:sp>
        <p:nvSpPr>
          <p:cNvPr id="197" name="CustomShape 33"/>
          <p:cNvSpPr/>
          <p:nvPr/>
        </p:nvSpPr>
        <p:spPr>
          <a:xfrm>
            <a:off x="4707000" y="391176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30/5/12</a:t>
            </a:r>
            <a:endParaRPr/>
          </a:p>
        </p:txBody>
      </p:sp>
      <p:sp>
        <p:nvSpPr>
          <p:cNvPr id="198" name="CustomShape 34"/>
          <p:cNvSpPr/>
          <p:nvPr/>
        </p:nvSpPr>
        <p:spPr>
          <a:xfrm>
            <a:off x="266760" y="422928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Membuat Design HTML+CSS</a:t>
            </a:r>
            <a:endParaRPr/>
          </a:p>
        </p:txBody>
      </p:sp>
      <p:sp>
        <p:nvSpPr>
          <p:cNvPr id="199" name="CustomShape 35"/>
          <p:cNvSpPr/>
          <p:nvPr/>
        </p:nvSpPr>
        <p:spPr>
          <a:xfrm>
            <a:off x="4745160" y="4254480"/>
            <a:ext cx="885600" cy="202680"/>
          </a:xfrm>
          <a:prstGeom prst="chevron">
            <a:avLst>
              <a:gd name="adj" fmla="val 50000"/>
            </a:avLst>
          </a:prstGeom>
          <a:solidFill>
            <a:srgbClr val="FEBA0A"/>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00" name="CustomShape 36"/>
          <p:cNvSpPr/>
          <p:nvPr/>
        </p:nvSpPr>
        <p:spPr>
          <a:xfrm>
            <a:off x="4121280" y="422928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31/5/12</a:t>
            </a:r>
            <a:endParaRPr/>
          </a:p>
        </p:txBody>
      </p:sp>
      <p:sp>
        <p:nvSpPr>
          <p:cNvPr id="201" name="CustomShape 37"/>
          <p:cNvSpPr/>
          <p:nvPr/>
        </p:nvSpPr>
        <p:spPr>
          <a:xfrm>
            <a:off x="5703840" y="422928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8/6/12</a:t>
            </a:r>
            <a:endParaRPr/>
          </a:p>
        </p:txBody>
      </p:sp>
      <p:sp>
        <p:nvSpPr>
          <p:cNvPr id="202" name="CustomShape 38"/>
          <p:cNvSpPr/>
          <p:nvPr/>
        </p:nvSpPr>
        <p:spPr>
          <a:xfrm>
            <a:off x="266760" y="4546440"/>
            <a:ext cx="140940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Modul Slider + Gallery</a:t>
            </a:r>
            <a:endParaRPr/>
          </a:p>
        </p:txBody>
      </p:sp>
      <p:sp>
        <p:nvSpPr>
          <p:cNvPr id="203" name="CustomShape 39"/>
          <p:cNvSpPr/>
          <p:nvPr/>
        </p:nvSpPr>
        <p:spPr>
          <a:xfrm>
            <a:off x="5963760" y="4572000"/>
            <a:ext cx="221040" cy="202680"/>
          </a:xfrm>
          <a:prstGeom prst="chevron">
            <a:avLst>
              <a:gd name="adj" fmla="val 50000"/>
            </a:avLst>
          </a:prstGeom>
          <a:solidFill>
            <a:srgbClr val="FEBA0A"/>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04" name="CustomShape 40"/>
          <p:cNvSpPr/>
          <p:nvPr/>
        </p:nvSpPr>
        <p:spPr>
          <a:xfrm>
            <a:off x="5339520" y="454644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11/6/12</a:t>
            </a:r>
            <a:endParaRPr/>
          </a:p>
        </p:txBody>
      </p:sp>
      <p:sp>
        <p:nvSpPr>
          <p:cNvPr id="205" name="CustomShape 41"/>
          <p:cNvSpPr/>
          <p:nvPr/>
        </p:nvSpPr>
        <p:spPr>
          <a:xfrm>
            <a:off x="6257880" y="454644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13/6/12</a:t>
            </a:r>
            <a:endParaRPr/>
          </a:p>
        </p:txBody>
      </p:sp>
      <p:sp>
        <p:nvSpPr>
          <p:cNvPr id="206" name="CustomShape 42"/>
          <p:cNvSpPr/>
          <p:nvPr/>
        </p:nvSpPr>
        <p:spPr>
          <a:xfrm>
            <a:off x="266760" y="486396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Modul Login (PHP)</a:t>
            </a:r>
            <a:endParaRPr/>
          </a:p>
        </p:txBody>
      </p:sp>
      <p:sp>
        <p:nvSpPr>
          <p:cNvPr id="207" name="CustomShape 43"/>
          <p:cNvSpPr/>
          <p:nvPr/>
        </p:nvSpPr>
        <p:spPr>
          <a:xfrm>
            <a:off x="6296040" y="4889520"/>
            <a:ext cx="442800" cy="202680"/>
          </a:xfrm>
          <a:prstGeom prst="chevron">
            <a:avLst>
              <a:gd name="adj" fmla="val 50000"/>
            </a:avLst>
          </a:prstGeom>
          <a:solidFill>
            <a:srgbClr val="02B2EE"/>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08" name="CustomShape 44"/>
          <p:cNvSpPr/>
          <p:nvPr/>
        </p:nvSpPr>
        <p:spPr>
          <a:xfrm>
            <a:off x="5672160" y="486396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14/6/12</a:t>
            </a:r>
            <a:endParaRPr/>
          </a:p>
        </p:txBody>
      </p:sp>
      <p:sp>
        <p:nvSpPr>
          <p:cNvPr id="209" name="CustomShape 45"/>
          <p:cNvSpPr/>
          <p:nvPr/>
        </p:nvSpPr>
        <p:spPr>
          <a:xfrm>
            <a:off x="6811560" y="486396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18/6/12</a:t>
            </a:r>
            <a:endParaRPr/>
          </a:p>
        </p:txBody>
      </p:sp>
      <p:sp>
        <p:nvSpPr>
          <p:cNvPr id="210" name="CustomShape 46"/>
          <p:cNvSpPr/>
          <p:nvPr/>
        </p:nvSpPr>
        <p:spPr>
          <a:xfrm>
            <a:off x="266760" y="518148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Modul Search (PHP)</a:t>
            </a:r>
            <a:endParaRPr/>
          </a:p>
        </p:txBody>
      </p:sp>
      <p:sp>
        <p:nvSpPr>
          <p:cNvPr id="211" name="CustomShape 47"/>
          <p:cNvSpPr/>
          <p:nvPr/>
        </p:nvSpPr>
        <p:spPr>
          <a:xfrm>
            <a:off x="6849720" y="5207040"/>
            <a:ext cx="110520" cy="202680"/>
          </a:xfrm>
          <a:prstGeom prst="chevron">
            <a:avLst>
              <a:gd name="adj" fmla="val 50000"/>
            </a:avLst>
          </a:prstGeom>
          <a:solidFill>
            <a:srgbClr val="02B2EE"/>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12" name="CustomShape 48"/>
          <p:cNvSpPr/>
          <p:nvPr/>
        </p:nvSpPr>
        <p:spPr>
          <a:xfrm>
            <a:off x="6225840" y="518148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19/6/12</a:t>
            </a:r>
            <a:endParaRPr/>
          </a:p>
        </p:txBody>
      </p:sp>
      <p:sp>
        <p:nvSpPr>
          <p:cNvPr id="213" name="CustomShape 49"/>
          <p:cNvSpPr/>
          <p:nvPr/>
        </p:nvSpPr>
        <p:spPr>
          <a:xfrm>
            <a:off x="7032960" y="518148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20/6/12</a:t>
            </a:r>
            <a:endParaRPr/>
          </a:p>
        </p:txBody>
      </p:sp>
      <p:sp>
        <p:nvSpPr>
          <p:cNvPr id="214" name="CustomShape 50"/>
          <p:cNvSpPr/>
          <p:nvPr/>
        </p:nvSpPr>
        <p:spPr>
          <a:xfrm>
            <a:off x="266760" y="549900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Modul Paging (PHP)</a:t>
            </a:r>
            <a:endParaRPr/>
          </a:p>
        </p:txBody>
      </p:sp>
      <p:sp>
        <p:nvSpPr>
          <p:cNvPr id="215" name="CustomShape 51"/>
          <p:cNvSpPr/>
          <p:nvPr/>
        </p:nvSpPr>
        <p:spPr>
          <a:xfrm>
            <a:off x="7071120" y="5524560"/>
            <a:ext cx="110520" cy="202680"/>
          </a:xfrm>
          <a:prstGeom prst="chevron">
            <a:avLst>
              <a:gd name="adj" fmla="val 50000"/>
            </a:avLst>
          </a:prstGeom>
          <a:solidFill>
            <a:srgbClr val="02B2EE"/>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16" name="CustomShape 52"/>
          <p:cNvSpPr/>
          <p:nvPr/>
        </p:nvSpPr>
        <p:spPr>
          <a:xfrm>
            <a:off x="6447240" y="549900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21/6/12</a:t>
            </a:r>
            <a:endParaRPr/>
          </a:p>
        </p:txBody>
      </p:sp>
      <p:sp>
        <p:nvSpPr>
          <p:cNvPr id="217" name="CustomShape 53"/>
          <p:cNvSpPr/>
          <p:nvPr/>
        </p:nvSpPr>
        <p:spPr>
          <a:xfrm>
            <a:off x="7254720" y="549900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22/6/12</a:t>
            </a:r>
            <a:endParaRPr/>
          </a:p>
        </p:txBody>
      </p:sp>
      <p:sp>
        <p:nvSpPr>
          <p:cNvPr id="218" name="CustomShape 54"/>
          <p:cNvSpPr/>
          <p:nvPr/>
        </p:nvSpPr>
        <p:spPr>
          <a:xfrm>
            <a:off x="266760" y="5816520"/>
            <a:ext cx="10155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a:solidFill>
                  <a:srgbClr val="000000"/>
                </a:solidFill>
                <a:latin typeface="Calibri"/>
              </a:rPr>
              <a:t>Serah Terima </a:t>
            </a:r>
            <a:endParaRPr/>
          </a:p>
        </p:txBody>
      </p:sp>
      <p:sp>
        <p:nvSpPr>
          <p:cNvPr id="219" name="CustomShape 55"/>
          <p:cNvSpPr/>
          <p:nvPr/>
        </p:nvSpPr>
        <p:spPr>
          <a:xfrm>
            <a:off x="7514280" y="5842080"/>
            <a:ext cx="110520" cy="202680"/>
          </a:xfrm>
          <a:prstGeom prst="leftRightArrow">
            <a:avLst>
              <a:gd name="adj1" fmla="val 75000"/>
              <a:gd name="adj2" fmla="val 50000"/>
            </a:avLst>
          </a:prstGeom>
          <a:solidFill>
            <a:srgbClr val="EA161E"/>
          </a:solidFill>
          <a:ln>
            <a:noFill/>
          </a:ln>
          <a:effectLst>
            <a:outerShdw blurRad="63500">
              <a:srgbClr val="000000">
                <a:alpha val="50000"/>
              </a:srgbClr>
            </a:outerShdw>
          </a:effectLst>
          <a:scene3d>
            <a:camera prst="orthographicFront"/>
            <a:lightRig rig="balanced" dir="t">
              <a:rot lat="0" lon="0" rev="8700000"/>
            </a:lightRig>
          </a:scene3d>
          <a:sp3d>
            <a:bevelT w="165100" h="12700"/>
          </a:sp3d>
        </p:spPr>
        <p:style>
          <a:lnRef idx="2">
            <a:schemeClr val="accent1">
              <a:shade val="50000"/>
            </a:schemeClr>
          </a:lnRef>
          <a:fillRef idx="1">
            <a:schemeClr val="accent1"/>
          </a:fillRef>
          <a:effectRef idx="0">
            <a:schemeClr val="accent1"/>
          </a:effectRef>
          <a:fontRef idx="minor"/>
        </p:style>
      </p:sp>
      <p:sp>
        <p:nvSpPr>
          <p:cNvPr id="220" name="CustomShape 56"/>
          <p:cNvSpPr/>
          <p:nvPr/>
        </p:nvSpPr>
        <p:spPr>
          <a:xfrm>
            <a:off x="6890400" y="581652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25/6/12</a:t>
            </a:r>
            <a:endParaRPr/>
          </a:p>
        </p:txBody>
      </p:sp>
      <p:sp>
        <p:nvSpPr>
          <p:cNvPr id="221" name="CustomShape 57"/>
          <p:cNvSpPr/>
          <p:nvPr/>
        </p:nvSpPr>
        <p:spPr>
          <a:xfrm>
            <a:off x="7697520" y="5816520"/>
            <a:ext cx="761760" cy="261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trike="noStrike">
                <a:solidFill>
                  <a:srgbClr val="000000"/>
                </a:solidFill>
                <a:latin typeface="Calibri"/>
              </a:rPr>
              <a:t>26/6/12</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ea typeface="Calibri"/>
              </a:rPr>
              <a:t>Setting layout CSS</a:t>
            </a:r>
            <a:endParaRPr/>
          </a:p>
        </p:txBody>
      </p:sp>
      <p:sp>
        <p:nvSpPr>
          <p:cNvPr id="475" name="CustomShape 2"/>
          <p:cNvSpPr/>
          <p:nvPr/>
        </p:nvSpPr>
        <p:spPr>
          <a:xfrm>
            <a:off x="227160" y="928800"/>
            <a:ext cx="3040200" cy="83700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strike="noStrike">
                <a:solidFill>
                  <a:srgbClr val="000000"/>
                </a:solidFill>
                <a:latin typeface="Calibri"/>
              </a:rPr>
              <a:t>SETTING CSS EXTRA</a:t>
            </a:r>
            <a:endParaRPr/>
          </a:p>
          <a:p>
            <a:pPr>
              <a:lnSpc>
                <a:spcPct val="100000"/>
              </a:lnSpc>
            </a:pPr>
            <a:r>
              <a:rPr lang="en-US" sz="2400" strike="noStrike">
                <a:solidFill>
                  <a:srgbClr val="FF0000"/>
                </a:solidFill>
                <a:latin typeface="Calibri"/>
              </a:rPr>
              <a:t>For “MENU” tambahan</a:t>
            </a:r>
            <a:endParaRPr/>
          </a:p>
        </p:txBody>
      </p:sp>
      <p:pic>
        <p:nvPicPr>
          <p:cNvPr id="476" name="Picture 2"/>
          <p:cNvPicPr/>
          <p:nvPr/>
        </p:nvPicPr>
        <p:blipFill>
          <a:blip r:embed="rId2"/>
          <a:stretch/>
        </p:blipFill>
        <p:spPr>
          <a:xfrm>
            <a:off x="228600" y="3886200"/>
            <a:ext cx="8686440" cy="914040"/>
          </a:xfrm>
          <a:prstGeom prst="rect">
            <a:avLst/>
          </a:prstGeom>
          <a:ln w="9360">
            <a:solidFill>
              <a:srgbClr val="FF0000"/>
            </a:solidFill>
            <a:miter/>
          </a:ln>
        </p:spPr>
      </p:pic>
      <p:sp>
        <p:nvSpPr>
          <p:cNvPr id="477" name="CustomShape 3"/>
          <p:cNvSpPr/>
          <p:nvPr/>
        </p:nvSpPr>
        <p:spPr>
          <a:xfrm>
            <a:off x="3602880" y="2071080"/>
            <a:ext cx="5333760" cy="14475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478" name="Picture 3"/>
          <p:cNvPicPr/>
          <p:nvPr/>
        </p:nvPicPr>
        <p:blipFill>
          <a:blip r:embed="rId3"/>
          <a:stretch/>
        </p:blipFill>
        <p:spPr>
          <a:xfrm>
            <a:off x="3733920" y="2209680"/>
            <a:ext cx="5057280" cy="1152000"/>
          </a:xfrm>
          <a:prstGeom prst="rect">
            <a:avLst/>
          </a:prstGeom>
          <a:ln w="9360">
            <a:noFill/>
          </a:ln>
        </p:spPr>
      </p:pic>
      <p:sp>
        <p:nvSpPr>
          <p:cNvPr id="479" name="CustomShape 4"/>
          <p:cNvSpPr/>
          <p:nvPr/>
        </p:nvSpPr>
        <p:spPr>
          <a:xfrm>
            <a:off x="1371600" y="5029200"/>
            <a:ext cx="6476760" cy="1676160"/>
          </a:xfrm>
          <a:prstGeom prst="rect">
            <a:avLst/>
          </a:prstGeom>
          <a:solidFill>
            <a:schemeClr val="accent1">
              <a:alpha val="40000"/>
            </a:schemeClr>
          </a:solidFill>
          <a:ln>
            <a:round/>
          </a:ln>
        </p:spPr>
        <p:style>
          <a:lnRef idx="2">
            <a:schemeClr val="accent1">
              <a:shade val="50000"/>
            </a:schemeClr>
          </a:lnRef>
          <a:fillRef idx="1">
            <a:schemeClr val="accent1"/>
          </a:fillRef>
          <a:effectRef idx="0">
            <a:schemeClr val="accent1"/>
          </a:effectRef>
          <a:fontRef idx="minor"/>
        </p:style>
      </p:sp>
      <p:pic>
        <p:nvPicPr>
          <p:cNvPr id="480" name="Picture 4"/>
          <p:cNvPicPr/>
          <p:nvPr/>
        </p:nvPicPr>
        <p:blipFill>
          <a:blip r:embed="rId4"/>
          <a:stretch/>
        </p:blipFill>
        <p:spPr>
          <a:xfrm>
            <a:off x="1519200" y="5257800"/>
            <a:ext cx="6105240" cy="504360"/>
          </a:xfrm>
          <a:prstGeom prst="rect">
            <a:avLst/>
          </a:prstGeom>
          <a:ln w="9360">
            <a:noFill/>
          </a:ln>
        </p:spPr>
      </p:pic>
      <p:sp>
        <p:nvSpPr>
          <p:cNvPr id="481" name="CustomShape 5"/>
          <p:cNvSpPr/>
          <p:nvPr/>
        </p:nvSpPr>
        <p:spPr>
          <a:xfrm rot="5400000">
            <a:off x="7721280" y="5298480"/>
            <a:ext cx="8038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before</a:t>
            </a:r>
            <a:endParaRPr/>
          </a:p>
        </p:txBody>
      </p:sp>
      <p:sp>
        <p:nvSpPr>
          <p:cNvPr id="482" name="CustomShape 6"/>
          <p:cNvSpPr/>
          <p:nvPr/>
        </p:nvSpPr>
        <p:spPr>
          <a:xfrm rot="5400000">
            <a:off x="7805160" y="6159600"/>
            <a:ext cx="636480" cy="3650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after</a:t>
            </a:r>
            <a:endParaRPr/>
          </a:p>
        </p:txBody>
      </p:sp>
      <p:pic>
        <p:nvPicPr>
          <p:cNvPr id="483" name="Picture 4"/>
          <p:cNvPicPr/>
          <p:nvPr/>
        </p:nvPicPr>
        <p:blipFill>
          <a:blip r:embed="rId5"/>
          <a:stretch/>
        </p:blipFill>
        <p:spPr>
          <a:xfrm>
            <a:off x="1562040" y="6019920"/>
            <a:ext cx="6057720" cy="533160"/>
          </a:xfrm>
          <a:prstGeom prst="rect">
            <a:avLst/>
          </a:prstGeom>
          <a:ln w="9360">
            <a:noFill/>
          </a:ln>
        </p:spPr>
      </p:pic>
      <p:sp>
        <p:nvSpPr>
          <p:cNvPr id="484" name="CustomShape 7"/>
          <p:cNvSpPr/>
          <p:nvPr/>
        </p:nvSpPr>
        <p:spPr>
          <a:xfrm>
            <a:off x="3594600" y="1182600"/>
            <a:ext cx="2454840" cy="6390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Tambahan class “white” </a:t>
            </a:r>
            <a:endParaRPr/>
          </a:p>
          <a:p>
            <a:pPr>
              <a:lnSpc>
                <a:spcPct val="100000"/>
              </a:lnSpc>
            </a:pPr>
            <a:r>
              <a:rPr lang="en-US" strike="noStrike">
                <a:solidFill>
                  <a:srgbClr val="000000"/>
                </a:solidFill>
                <a:latin typeface="Calibri"/>
              </a:rPr>
              <a:t>di HTML</a:t>
            </a:r>
            <a:endParaRPr/>
          </a:p>
        </p:txBody>
      </p:sp>
      <p:sp>
        <p:nvSpPr>
          <p:cNvPr id="485" name="CustomShape 8"/>
          <p:cNvSpPr/>
          <p:nvPr/>
        </p:nvSpPr>
        <p:spPr>
          <a:xfrm rot="5400000">
            <a:off x="4877280" y="1752480"/>
            <a:ext cx="837720" cy="3805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Final Result for Homepage</a:t>
            </a:r>
            <a:endParaRPr/>
          </a:p>
        </p:txBody>
      </p:sp>
      <p:pic>
        <p:nvPicPr>
          <p:cNvPr id="487" name="Picture 3"/>
          <p:cNvPicPr/>
          <p:nvPr/>
        </p:nvPicPr>
        <p:blipFill>
          <a:blip r:embed="rId2"/>
          <a:stretch/>
        </p:blipFill>
        <p:spPr>
          <a:xfrm>
            <a:off x="1926720" y="820080"/>
            <a:ext cx="5290200" cy="603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 dan Gallery  </a:t>
            </a:r>
            <a:endParaRPr/>
          </a:p>
        </p:txBody>
      </p:sp>
      <p:sp>
        <p:nvSpPr>
          <p:cNvPr id="489" name="CustomShape 2"/>
          <p:cNvSpPr/>
          <p:nvPr/>
        </p:nvSpPr>
        <p:spPr>
          <a:xfrm>
            <a:off x="709920" y="2613240"/>
            <a:ext cx="7723440" cy="2237040"/>
          </a:xfrm>
          <a:prstGeom prst="rect">
            <a:avLst/>
          </a:prstGeom>
          <a:noFill/>
          <a:ln>
            <a:solidFill>
              <a:srgbClr val="FF0000"/>
            </a:solid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a:solidFill>
                  <a:srgbClr val="000000"/>
                </a:solidFill>
                <a:latin typeface="Calibri"/>
              </a:rPr>
              <a:t>Sekarang, kita akan masuk ke bagian Jquery buat Slider dan Galery kita.</a:t>
            </a:r>
            <a:endParaRPr/>
          </a:p>
          <a:p>
            <a:pPr>
              <a:lnSpc>
                <a:spcPct val="100000"/>
              </a:lnSpc>
            </a:pPr>
            <a:r>
              <a:rPr lang="en-US" sz="2000" b="1" strike="noStrike">
                <a:solidFill>
                  <a:srgbClr val="000000"/>
                </a:solidFill>
                <a:latin typeface="Calibri"/>
              </a:rPr>
              <a:t>Jquery yang akan kita gunakan disini adalah:</a:t>
            </a:r>
            <a:endParaRPr/>
          </a:p>
          <a:p>
            <a:pPr>
              <a:lnSpc>
                <a:spcPct val="100000"/>
              </a:lnSpc>
            </a:pPr>
            <a:endParaRPr/>
          </a:p>
          <a:p>
            <a:pPr>
              <a:lnSpc>
                <a:spcPct val="100000"/>
              </a:lnSpc>
            </a:pPr>
            <a:r>
              <a:rPr lang="en-US" sz="2000" strike="noStrike">
                <a:solidFill>
                  <a:srgbClr val="000000"/>
                </a:solidFill>
                <a:latin typeface="Calibri"/>
              </a:rPr>
              <a:t>Slider	: Innerfade ( </a:t>
            </a:r>
            <a:r>
              <a:rPr lang="en-US" sz="2000" u="sng" strike="noStrike">
                <a:solidFill>
                  <a:srgbClr val="0000FF"/>
                </a:solidFill>
                <a:latin typeface="Calibri"/>
              </a:rPr>
              <a:t>http://medienfreunde.com/lab/innerfade/</a:t>
            </a:r>
            <a:r>
              <a:rPr lang="en-US" sz="2000" strike="noStrike">
                <a:solidFill>
                  <a:srgbClr val="000000"/>
                </a:solidFill>
                <a:latin typeface="Calibri"/>
              </a:rPr>
              <a:t> )</a:t>
            </a:r>
            <a:endParaRPr/>
          </a:p>
          <a:p>
            <a:pPr>
              <a:lnSpc>
                <a:spcPct val="100000"/>
              </a:lnSpc>
            </a:pPr>
            <a:r>
              <a:rPr lang="en-US" sz="2000" strike="noStrike">
                <a:solidFill>
                  <a:srgbClr val="000000"/>
                </a:solidFill>
                <a:latin typeface="Calibri"/>
              </a:rPr>
              <a:t>Galery	: Light Box ( </a:t>
            </a:r>
            <a:r>
              <a:rPr lang="en-US" sz="2000" u="sng" strike="noStrike">
                <a:solidFill>
                  <a:srgbClr val="0000FF"/>
                </a:solidFill>
                <a:latin typeface="Calibri"/>
              </a:rPr>
              <a:t>http://leandrovieira.com/projects/jquery/lightbox</a:t>
            </a:r>
            <a:r>
              <a:rPr lang="en-US" sz="2000" strike="noStrike">
                <a:solidFill>
                  <a:srgbClr val="000000"/>
                </a:solidFill>
                <a:latin typeface="Calibri"/>
              </a:rPr>
              <a:t> )</a:t>
            </a:r>
            <a:endParaRPr/>
          </a:p>
          <a:p>
            <a:pPr>
              <a:lnSpc>
                <a:spcPct val="100000"/>
              </a:lnSpc>
            </a:pPr>
            <a:endParaRPr/>
          </a:p>
          <a:p>
            <a:pPr>
              <a:lnSpc>
                <a:spcPct val="100000"/>
              </a:lnSpc>
            </a:pPr>
            <a:r>
              <a:rPr lang="en-US" sz="2000" strike="noStrike">
                <a:solidFill>
                  <a:srgbClr val="000000"/>
                </a:solidFill>
                <a:latin typeface="Calibri"/>
              </a:rPr>
              <a:t>Pastikan kita download filenya dulu.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sp>
        <p:nvSpPr>
          <p:cNvPr id="491" name="CustomShape 2"/>
          <p:cNvSpPr/>
          <p:nvPr/>
        </p:nvSpPr>
        <p:spPr>
          <a:xfrm>
            <a:off x="722520" y="1106280"/>
            <a:ext cx="7627320" cy="918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Pertama kali, silahkan ke website ini. </a:t>
            </a:r>
            <a:r>
              <a:rPr lang="en-US" u="sng" strike="noStrike">
                <a:solidFill>
                  <a:srgbClr val="0000FF"/>
                </a:solidFill>
                <a:latin typeface="Calibri"/>
              </a:rPr>
              <a:t>http://medienfreunde.com/lab/innerfade/</a:t>
            </a:r>
            <a:r>
              <a:rPr lang="en-US" strike="noStrike">
                <a:solidFill>
                  <a:srgbClr val="000000"/>
                </a:solidFill>
                <a:latin typeface="Calibri"/>
              </a:rPr>
              <a:t> </a:t>
            </a:r>
            <a:endParaRPr/>
          </a:p>
          <a:p>
            <a:pPr>
              <a:lnSpc>
                <a:spcPct val="100000"/>
              </a:lnSpc>
            </a:pPr>
            <a:r>
              <a:rPr lang="en-US" strike="noStrike">
                <a:solidFill>
                  <a:srgbClr val="000000"/>
                </a:solidFill>
                <a:latin typeface="Calibri"/>
              </a:rPr>
              <a:t>Begitu kita sudah masuk ke websitenya, silahkan di scroll ke bawah. Lalu klik file</a:t>
            </a:r>
            <a:endParaRPr/>
          </a:p>
          <a:p>
            <a:pPr>
              <a:lnSpc>
                <a:spcPct val="100000"/>
              </a:lnSpc>
            </a:pPr>
            <a:r>
              <a:rPr lang="en-US" strike="noStrike">
                <a:solidFill>
                  <a:srgbClr val="000000"/>
                </a:solidFill>
                <a:latin typeface="Calibri"/>
              </a:rPr>
              <a:t>Zip nya.</a:t>
            </a:r>
            <a:endParaRPr/>
          </a:p>
        </p:txBody>
      </p:sp>
      <p:pic>
        <p:nvPicPr>
          <p:cNvPr id="492" name="Picture 2"/>
          <p:cNvPicPr/>
          <p:nvPr/>
        </p:nvPicPr>
        <p:blipFill>
          <a:blip r:embed="rId2"/>
          <a:stretch/>
        </p:blipFill>
        <p:spPr>
          <a:xfrm>
            <a:off x="685800" y="2057400"/>
            <a:ext cx="2541600" cy="1447560"/>
          </a:xfrm>
          <a:prstGeom prst="rect">
            <a:avLst/>
          </a:prstGeom>
          <a:ln w="9360">
            <a:solidFill>
              <a:srgbClr val="FF0000"/>
            </a:solidFill>
            <a:miter/>
          </a:ln>
        </p:spPr>
      </p:pic>
      <p:sp>
        <p:nvSpPr>
          <p:cNvPr id="493" name="CustomShape 3"/>
          <p:cNvSpPr/>
          <p:nvPr/>
        </p:nvSpPr>
        <p:spPr>
          <a:xfrm>
            <a:off x="609480" y="2606400"/>
            <a:ext cx="2666520" cy="412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94" name="CustomShape 4"/>
          <p:cNvSpPr/>
          <p:nvPr/>
        </p:nvSpPr>
        <p:spPr>
          <a:xfrm>
            <a:off x="685800" y="3657600"/>
            <a:ext cx="77720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Setelah itu kita extract filenya. Kalau sudah hanya ada 1 folder yang kita butuhkan, yaitu  folder “js”. Silahkan di copy folder “js” ke dalam foldernya website kita. Jadi, nanti susunannya seperti ini:</a:t>
            </a:r>
            <a:endParaRPr/>
          </a:p>
        </p:txBody>
      </p:sp>
      <p:pic>
        <p:nvPicPr>
          <p:cNvPr id="495" name="Picture 3"/>
          <p:cNvPicPr/>
          <p:nvPr/>
        </p:nvPicPr>
        <p:blipFill>
          <a:blip r:embed="rId3"/>
          <a:stretch/>
        </p:blipFill>
        <p:spPr>
          <a:xfrm>
            <a:off x="685800" y="4724280"/>
            <a:ext cx="1991520" cy="1599840"/>
          </a:xfrm>
          <a:prstGeom prst="rect">
            <a:avLst/>
          </a:prstGeom>
          <a:ln w="9360">
            <a:solidFill>
              <a:srgbClr val="FF0000"/>
            </a:solidFill>
            <a:miter/>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sp>
        <p:nvSpPr>
          <p:cNvPr id="497" name="CustomShape 2"/>
          <p:cNvSpPr/>
          <p:nvPr/>
        </p:nvSpPr>
        <p:spPr>
          <a:xfrm>
            <a:off x="457200" y="175248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Jika sudah, maka sekarang kita akan menghubungkan dulu file .js nya. Supaya Jquery kita bisa jalan. Sekalian kita masukin script nya. Pastikan adanya di dalam &lt;head&gt;.</a:t>
            </a:r>
            <a:endParaRPr/>
          </a:p>
        </p:txBody>
      </p:sp>
      <p:pic>
        <p:nvPicPr>
          <p:cNvPr id="498" name="Picture 3"/>
          <p:cNvPicPr/>
          <p:nvPr/>
        </p:nvPicPr>
        <p:blipFill>
          <a:blip r:embed="rId2"/>
          <a:stretch/>
        </p:blipFill>
        <p:spPr>
          <a:xfrm>
            <a:off x="870120" y="2971800"/>
            <a:ext cx="7403760" cy="2057040"/>
          </a:xfrm>
          <a:prstGeom prst="rect">
            <a:avLst/>
          </a:prstGeom>
          <a:ln w="9360">
            <a:solidFill>
              <a:srgbClr val="FF0000"/>
            </a:solidFill>
            <a:miter/>
          </a:ln>
        </p:spPr>
      </p:pic>
      <p:sp>
        <p:nvSpPr>
          <p:cNvPr id="499" name="CustomShape 3"/>
          <p:cNvSpPr/>
          <p:nvPr/>
        </p:nvSpPr>
        <p:spPr>
          <a:xfrm>
            <a:off x="8381880" y="4114800"/>
            <a:ext cx="151920" cy="380520"/>
          </a:xfrm>
          <a:prstGeom prst="rightBrace">
            <a:avLst>
              <a:gd name="adj1" fmla="val 8333"/>
              <a:gd name="adj2" fmla="val 50000"/>
            </a:avLst>
          </a:prstGeom>
          <a:noFill/>
          <a:ln>
            <a:solidFill>
              <a:srgbClr val="00B0F0"/>
            </a:solidFill>
            <a:round/>
          </a:ln>
        </p:spPr>
        <p:style>
          <a:lnRef idx="1">
            <a:schemeClr val="accent1"/>
          </a:lnRef>
          <a:fillRef idx="0">
            <a:schemeClr val="accent1"/>
          </a:fillRef>
          <a:effectRef idx="0">
            <a:schemeClr val="accent1"/>
          </a:effectRef>
          <a:fontRef idx="minor"/>
        </p:style>
      </p:sp>
      <p:sp>
        <p:nvSpPr>
          <p:cNvPr id="500" name="CustomShape 4"/>
          <p:cNvSpPr/>
          <p:nvPr/>
        </p:nvSpPr>
        <p:spPr>
          <a:xfrm>
            <a:off x="609480" y="4114800"/>
            <a:ext cx="151920" cy="380520"/>
          </a:xfrm>
          <a:prstGeom prst="leftBrace">
            <a:avLst>
              <a:gd name="adj1" fmla="val 8333"/>
              <a:gd name="adj2" fmla="val 50000"/>
            </a:avLst>
          </a:prstGeom>
          <a:noFill/>
          <a:ln>
            <a:solidFill>
              <a:srgbClr val="00B0F0"/>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ustomShape 1"/>
          <p:cNvSpPr/>
          <p:nvPr/>
        </p:nvSpPr>
        <p:spPr>
          <a:xfrm>
            <a:off x="457200" y="99072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Lalu sekarang akan kita masukin scriptnya. Diambil dari websitenya. Silahkan di seleksi semua dan di copy paste ke html kita.</a:t>
            </a:r>
            <a:endParaRPr/>
          </a:p>
        </p:txBody>
      </p:sp>
      <p:pic>
        <p:nvPicPr>
          <p:cNvPr id="502" name="Picture 4"/>
          <p:cNvPicPr/>
          <p:nvPr/>
        </p:nvPicPr>
        <p:blipFill>
          <a:blip r:embed="rId2"/>
          <a:stretch/>
        </p:blipFill>
        <p:spPr>
          <a:xfrm>
            <a:off x="600120" y="1752480"/>
            <a:ext cx="5266800" cy="4752000"/>
          </a:xfrm>
          <a:prstGeom prst="rect">
            <a:avLst/>
          </a:prstGeom>
          <a:ln w="9360">
            <a:noFill/>
          </a:ln>
        </p:spPr>
      </p:pic>
      <p:sp>
        <p:nvSpPr>
          <p:cNvPr id="503"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sp>
        <p:nvSpPr>
          <p:cNvPr id="504" name="CustomShape 3"/>
          <p:cNvSpPr/>
          <p:nvPr/>
        </p:nvSpPr>
        <p:spPr>
          <a:xfrm>
            <a:off x="6019920" y="1905120"/>
            <a:ext cx="28191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Yang kita butuhkan adalah yang </a:t>
            </a:r>
            <a:r>
              <a:rPr lang="en-US" strike="noStrike">
                <a:solidFill>
                  <a:srgbClr val="FF0000"/>
                </a:solidFill>
                <a:latin typeface="Calibri"/>
              </a:rPr>
              <a:t>#portfolio</a:t>
            </a:r>
            <a:r>
              <a:rPr lang="en-US" strike="noStrike">
                <a:solidFill>
                  <a:srgbClr val="000000"/>
                </a:solidFill>
                <a:latin typeface="Calibri"/>
              </a:rPr>
              <a:t>. Maka yang </a:t>
            </a:r>
            <a:r>
              <a:rPr lang="en-US" strike="noStrike">
                <a:solidFill>
                  <a:srgbClr val="FF0000"/>
                </a:solidFill>
                <a:latin typeface="Calibri"/>
              </a:rPr>
              <a:t>#news </a:t>
            </a:r>
            <a:r>
              <a:rPr lang="en-US" strike="noStrike">
                <a:solidFill>
                  <a:srgbClr val="000000"/>
                </a:solidFill>
                <a:latin typeface="Calibri"/>
              </a:rPr>
              <a:t>dan </a:t>
            </a:r>
            <a:r>
              <a:rPr lang="en-US" strike="noStrike">
                <a:solidFill>
                  <a:srgbClr val="FF0000"/>
                </a:solidFill>
                <a:latin typeface="Calibri"/>
              </a:rPr>
              <a:t>.fade </a:t>
            </a:r>
            <a:r>
              <a:rPr lang="en-US" strike="noStrike">
                <a:solidFill>
                  <a:srgbClr val="000000"/>
                </a:solidFill>
                <a:latin typeface="Calibri"/>
              </a:rPr>
              <a:t>di hapus. </a:t>
            </a:r>
            <a:endParaRPr/>
          </a:p>
        </p:txBody>
      </p:sp>
      <p:sp>
        <p:nvSpPr>
          <p:cNvPr id="505" name="CustomShape 4"/>
          <p:cNvSpPr/>
          <p:nvPr/>
        </p:nvSpPr>
        <p:spPr>
          <a:xfrm>
            <a:off x="2514600" y="2362320"/>
            <a:ext cx="304560" cy="1066320"/>
          </a:xfrm>
          <a:prstGeom prst="lef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sp>
      <p:sp>
        <p:nvSpPr>
          <p:cNvPr id="506" name="CustomShape 5"/>
          <p:cNvSpPr/>
          <p:nvPr/>
        </p:nvSpPr>
        <p:spPr>
          <a:xfrm>
            <a:off x="2514600" y="4876920"/>
            <a:ext cx="304560" cy="1066320"/>
          </a:xfrm>
          <a:prstGeom prst="lef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sp>
      <p:sp>
        <p:nvSpPr>
          <p:cNvPr id="507" name="CustomShape 6"/>
          <p:cNvSpPr/>
          <p:nvPr/>
        </p:nvSpPr>
        <p:spPr>
          <a:xfrm>
            <a:off x="1639800" y="2698560"/>
            <a:ext cx="91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FF0000"/>
                </a:solidFill>
                <a:latin typeface="Calibri"/>
              </a:rPr>
              <a:t>dihapus</a:t>
            </a:r>
            <a:endParaRPr/>
          </a:p>
        </p:txBody>
      </p:sp>
      <p:sp>
        <p:nvSpPr>
          <p:cNvPr id="508" name="CustomShape 7"/>
          <p:cNvSpPr/>
          <p:nvPr/>
        </p:nvSpPr>
        <p:spPr>
          <a:xfrm>
            <a:off x="1634400" y="5193360"/>
            <a:ext cx="91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FF0000"/>
                </a:solidFill>
                <a:latin typeface="Calibri"/>
              </a:rPr>
              <a:t>dihapus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sp>
        <p:nvSpPr>
          <p:cNvPr id="510" name="CustomShape 2"/>
          <p:cNvSpPr/>
          <p:nvPr/>
        </p:nvSpPr>
        <p:spPr>
          <a:xfrm>
            <a:off x="457200" y="1154520"/>
            <a:ext cx="8229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Maka yang tesisisa adalah seperti gambar dibawah ini.</a:t>
            </a:r>
            <a:endParaRPr/>
          </a:p>
        </p:txBody>
      </p:sp>
      <p:pic>
        <p:nvPicPr>
          <p:cNvPr id="511" name="Picture 2"/>
          <p:cNvPicPr/>
          <p:nvPr/>
        </p:nvPicPr>
        <p:blipFill>
          <a:blip r:embed="rId2"/>
          <a:stretch/>
        </p:blipFill>
        <p:spPr>
          <a:xfrm>
            <a:off x="762120" y="1828800"/>
            <a:ext cx="6933960" cy="3193200"/>
          </a:xfrm>
          <a:prstGeom prst="rect">
            <a:avLst/>
          </a:prstGeom>
          <a:ln w="9360">
            <a:solidFill>
              <a:srgbClr val="FF0000"/>
            </a:solidFill>
            <a:miter/>
          </a:ln>
        </p:spPr>
      </p:pic>
      <p:sp>
        <p:nvSpPr>
          <p:cNvPr id="512" name="CustomShape 3"/>
          <p:cNvSpPr/>
          <p:nvPr/>
        </p:nvSpPr>
        <p:spPr>
          <a:xfrm>
            <a:off x="380880" y="2590920"/>
            <a:ext cx="228240" cy="2285640"/>
          </a:xfrm>
          <a:prstGeom prst="leftBrace">
            <a:avLst>
              <a:gd name="adj1" fmla="val 8333"/>
              <a:gd name="adj2" fmla="val 50000"/>
            </a:avLst>
          </a:prstGeom>
          <a:noFill/>
          <a:ln>
            <a:solidFill>
              <a:srgbClr val="00B0F0"/>
            </a:solidFill>
            <a:round/>
          </a:ln>
        </p:spPr>
        <p:style>
          <a:lnRef idx="1">
            <a:schemeClr val="accent1"/>
          </a:lnRef>
          <a:fillRef idx="0">
            <a:schemeClr val="accent1"/>
          </a:fillRef>
          <a:effectRef idx="0">
            <a:schemeClr val="accent1"/>
          </a:effectRef>
          <a:fontRef idx="minor"/>
        </p:style>
      </p:sp>
      <p:sp>
        <p:nvSpPr>
          <p:cNvPr id="513" name="CustomShape 4"/>
          <p:cNvSpPr/>
          <p:nvPr/>
        </p:nvSpPr>
        <p:spPr>
          <a:xfrm>
            <a:off x="457200" y="518148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Lalu yang</a:t>
            </a:r>
            <a:r>
              <a:rPr lang="en-US" strike="noStrike">
                <a:solidFill>
                  <a:srgbClr val="0070C0"/>
                </a:solidFill>
                <a:latin typeface="Calibri"/>
              </a:rPr>
              <a:t> </a:t>
            </a:r>
            <a:r>
              <a:rPr lang="en-US" strike="noStrike">
                <a:solidFill>
                  <a:srgbClr val="1F497D"/>
                </a:solidFill>
                <a:latin typeface="Calibri"/>
              </a:rPr>
              <a:t>#portfolio </a:t>
            </a:r>
            <a:r>
              <a:rPr lang="en-US" strike="noStrike">
                <a:solidFill>
                  <a:srgbClr val="000000"/>
                </a:solidFill>
                <a:latin typeface="Calibri"/>
              </a:rPr>
              <a:t>kita ganti menjadi  </a:t>
            </a:r>
            <a:r>
              <a:rPr lang="en-US" strike="noStrike">
                <a:solidFill>
                  <a:srgbClr val="1F497D"/>
                </a:solidFill>
                <a:latin typeface="Calibri"/>
              </a:rPr>
              <a:t>#slider </a:t>
            </a:r>
            <a:r>
              <a:rPr lang="en-US" strike="noStrike">
                <a:solidFill>
                  <a:srgbClr val="000000"/>
                </a:solidFill>
                <a:latin typeface="Calibri"/>
              </a:rPr>
              <a:t>sesuai dengan div id=“slider ” kita.</a:t>
            </a:r>
            <a:endParaRPr/>
          </a:p>
          <a:p>
            <a:pPr>
              <a:lnSpc>
                <a:spcPct val="100000"/>
              </a:lnSpc>
            </a:pPr>
            <a:r>
              <a:rPr lang="en-US" strike="noStrike">
                <a:solidFill>
                  <a:srgbClr val="000000"/>
                </a:solidFill>
                <a:latin typeface="Calibri"/>
              </a:rPr>
              <a:t>Dan containerheight: </a:t>
            </a:r>
            <a:r>
              <a:rPr lang="en-US" b="1" strike="noStrike">
                <a:solidFill>
                  <a:srgbClr val="1F497D"/>
                </a:solidFill>
                <a:latin typeface="Calibri"/>
              </a:rPr>
              <a:t>‘395px’ </a:t>
            </a:r>
            <a:r>
              <a:rPr lang="en-US" strike="noStrike">
                <a:solidFill>
                  <a:srgbClr val="000000"/>
                </a:solidFill>
                <a:latin typeface="Calibri"/>
              </a:rPr>
              <a:t>ganti jadi </a:t>
            </a:r>
            <a:r>
              <a:rPr lang="en-US" b="1" strike="noStrike">
                <a:solidFill>
                  <a:srgbClr val="1F497D"/>
                </a:solidFill>
                <a:latin typeface="Calibri"/>
              </a:rPr>
              <a:t>‘430px’</a:t>
            </a:r>
            <a:endParaRPr/>
          </a:p>
        </p:txBody>
      </p:sp>
      <p:sp>
        <p:nvSpPr>
          <p:cNvPr id="514" name="Line 5"/>
          <p:cNvSpPr/>
          <p:nvPr/>
        </p:nvSpPr>
        <p:spPr>
          <a:xfrm>
            <a:off x="4267080" y="5790960"/>
            <a:ext cx="533520" cy="1800"/>
          </a:xfrm>
          <a:prstGeom prst="line">
            <a:avLst/>
          </a:prstGeom>
          <a:ln>
            <a:solidFill>
              <a:srgbClr val="FF0000"/>
            </a:solidFill>
            <a:round/>
          </a:ln>
        </p:spPr>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Picture 2"/>
          <p:cNvPicPr/>
          <p:nvPr/>
        </p:nvPicPr>
        <p:blipFill>
          <a:blip r:embed="rId2"/>
          <a:stretch/>
        </p:blipFill>
        <p:spPr>
          <a:xfrm>
            <a:off x="907560" y="1828800"/>
            <a:ext cx="4197600" cy="609120"/>
          </a:xfrm>
          <a:prstGeom prst="rect">
            <a:avLst/>
          </a:prstGeom>
          <a:ln w="9360">
            <a:noFill/>
          </a:ln>
        </p:spPr>
      </p:pic>
      <p:sp>
        <p:nvSpPr>
          <p:cNvPr id="51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sp>
        <p:nvSpPr>
          <p:cNvPr id="517" name="CustomShape 2"/>
          <p:cNvSpPr/>
          <p:nvPr/>
        </p:nvSpPr>
        <p:spPr>
          <a:xfrm>
            <a:off x="457200" y="114300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Kalau kita berhasil link file .js nya, maka di tab akan kelihatan seperti gambar di bawah ini.</a:t>
            </a:r>
            <a:endParaRPr/>
          </a:p>
        </p:txBody>
      </p:sp>
      <p:sp>
        <p:nvSpPr>
          <p:cNvPr id="518" name="CustomShape 3"/>
          <p:cNvSpPr/>
          <p:nvPr/>
        </p:nvSpPr>
        <p:spPr>
          <a:xfrm>
            <a:off x="990720" y="1523880"/>
            <a:ext cx="2133360" cy="6091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519" name="CustomShape 4"/>
          <p:cNvSpPr/>
          <p:nvPr/>
        </p:nvSpPr>
        <p:spPr>
          <a:xfrm>
            <a:off x="990720" y="1523880"/>
            <a:ext cx="3352320" cy="60912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520" name="CustomShape 5"/>
          <p:cNvSpPr/>
          <p:nvPr/>
        </p:nvSpPr>
        <p:spPr>
          <a:xfrm>
            <a:off x="457200" y="274320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Nah, sekarang </a:t>
            </a:r>
            <a:r>
              <a:rPr lang="en-US" strike="noStrike">
                <a:solidFill>
                  <a:srgbClr val="FF0000"/>
                </a:solidFill>
                <a:latin typeface="Calibri"/>
              </a:rPr>
              <a:t>&lt;img&gt; </a:t>
            </a:r>
            <a:r>
              <a:rPr lang="en-US" strike="noStrike">
                <a:solidFill>
                  <a:srgbClr val="000000"/>
                </a:solidFill>
                <a:latin typeface="Calibri"/>
              </a:rPr>
              <a:t>yang ada di </a:t>
            </a:r>
            <a:r>
              <a:rPr lang="en-US" strike="noStrike">
                <a:solidFill>
                  <a:srgbClr val="1F497D"/>
                </a:solidFill>
                <a:latin typeface="Calibri"/>
              </a:rPr>
              <a:t>div id=“slider” </a:t>
            </a:r>
            <a:r>
              <a:rPr lang="en-US" strike="noStrike">
                <a:solidFill>
                  <a:srgbClr val="000000"/>
                </a:solidFill>
                <a:latin typeface="Calibri"/>
              </a:rPr>
              <a:t>kita awali dan akhiri dengan tag </a:t>
            </a:r>
            <a:r>
              <a:rPr lang="en-US" strike="noStrike">
                <a:solidFill>
                  <a:srgbClr val="1F497D"/>
                </a:solidFill>
                <a:latin typeface="Calibri"/>
              </a:rPr>
              <a:t>&lt;div&gt;.</a:t>
            </a:r>
            <a:endParaRPr/>
          </a:p>
          <a:p>
            <a:pPr>
              <a:lnSpc>
                <a:spcPct val="100000"/>
              </a:lnSpc>
            </a:pPr>
            <a:r>
              <a:rPr lang="en-US" strike="noStrike">
                <a:solidFill>
                  <a:srgbClr val="000000"/>
                </a:solidFill>
                <a:latin typeface="Calibri"/>
              </a:rPr>
              <a:t>Lalu yang “</a:t>
            </a:r>
            <a:r>
              <a:rPr lang="en-US" strike="noStrike">
                <a:solidFill>
                  <a:srgbClr val="1F497D"/>
                </a:solidFill>
                <a:latin typeface="Calibri"/>
              </a:rPr>
              <a:t>sliderbox_bg.png</a:t>
            </a:r>
            <a:r>
              <a:rPr lang="en-US" strike="noStrike">
                <a:solidFill>
                  <a:srgbClr val="000000"/>
                </a:solidFill>
                <a:latin typeface="Calibri"/>
              </a:rPr>
              <a:t>”  kita keluarkan dari </a:t>
            </a:r>
            <a:r>
              <a:rPr lang="en-US" strike="noStrike">
                <a:solidFill>
                  <a:srgbClr val="1F497D"/>
                </a:solidFill>
                <a:latin typeface="Calibri"/>
              </a:rPr>
              <a:t>div id=“slider”.</a:t>
            </a:r>
            <a:endParaRPr/>
          </a:p>
        </p:txBody>
      </p:sp>
      <p:pic>
        <p:nvPicPr>
          <p:cNvPr id="521" name="Picture 3"/>
          <p:cNvPicPr/>
          <p:nvPr/>
        </p:nvPicPr>
        <p:blipFill>
          <a:blip r:embed="rId3"/>
          <a:stretch/>
        </p:blipFill>
        <p:spPr>
          <a:xfrm>
            <a:off x="609480" y="3581280"/>
            <a:ext cx="7543440" cy="1699920"/>
          </a:xfrm>
          <a:prstGeom prst="rect">
            <a:avLst/>
          </a:prstGeom>
          <a:ln w="9360">
            <a:solidFill>
              <a:srgbClr val="FF0000"/>
            </a:solidFill>
            <a:miter/>
          </a:ln>
        </p:spPr>
      </p:pic>
      <p:sp>
        <p:nvSpPr>
          <p:cNvPr id="522" name="CustomShape 6"/>
          <p:cNvSpPr/>
          <p:nvPr/>
        </p:nvSpPr>
        <p:spPr>
          <a:xfrm>
            <a:off x="838080" y="3962520"/>
            <a:ext cx="228240" cy="609120"/>
          </a:xfrm>
          <a:prstGeom prst="leftBrace">
            <a:avLst>
              <a:gd name="adj1" fmla="val 8333"/>
              <a:gd name="adj2" fmla="val 50000"/>
            </a:avLst>
          </a:prstGeom>
          <a:noFill/>
          <a:ln>
            <a:solidFill>
              <a:srgbClr val="FF0000"/>
            </a:solidFill>
            <a:round/>
          </a:ln>
        </p:spPr>
        <p:style>
          <a:lnRef idx="1">
            <a:schemeClr val="accent1"/>
          </a:lnRef>
          <a:fillRef idx="0">
            <a:schemeClr val="accent1"/>
          </a:fillRef>
          <a:effectRef idx="0">
            <a:schemeClr val="accent1"/>
          </a:effectRef>
          <a:fontRef idx="minor"/>
        </p:style>
      </p:sp>
      <p:sp>
        <p:nvSpPr>
          <p:cNvPr id="523" name="CustomShape 7"/>
          <p:cNvSpPr/>
          <p:nvPr/>
        </p:nvSpPr>
        <p:spPr>
          <a:xfrm>
            <a:off x="0" y="44197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524" name="CustomShape 8"/>
          <p:cNvSpPr/>
          <p:nvPr/>
        </p:nvSpPr>
        <p:spPr>
          <a:xfrm rot="5400000">
            <a:off x="723960" y="5219640"/>
            <a:ext cx="533160" cy="304560"/>
          </a:xfrm>
          <a:prstGeom prst="straightConnector1">
            <a:avLst/>
          </a:prstGeom>
          <a:noFill/>
          <a:ln>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525" name="CustomShape 9"/>
          <p:cNvSpPr/>
          <p:nvPr/>
        </p:nvSpPr>
        <p:spPr>
          <a:xfrm>
            <a:off x="659880" y="5562720"/>
            <a:ext cx="2334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Diluar </a:t>
            </a:r>
            <a:r>
              <a:rPr lang="en-US" strike="noStrike">
                <a:solidFill>
                  <a:srgbClr val="1F497D"/>
                </a:solidFill>
                <a:latin typeface="Calibri"/>
              </a:rPr>
              <a:t>&lt;div id=“slider”&gt;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Slider</a:t>
            </a:r>
            <a:endParaRPr/>
          </a:p>
        </p:txBody>
      </p:sp>
      <p:pic>
        <p:nvPicPr>
          <p:cNvPr id="527" name="Picture 2"/>
          <p:cNvPicPr/>
          <p:nvPr/>
        </p:nvPicPr>
        <p:blipFill>
          <a:blip r:embed="rId2"/>
          <a:stretch/>
        </p:blipFill>
        <p:spPr>
          <a:xfrm>
            <a:off x="838080" y="1722600"/>
            <a:ext cx="7467120" cy="3215160"/>
          </a:xfrm>
          <a:prstGeom prst="rect">
            <a:avLst/>
          </a:prstGeom>
          <a:ln w="9360">
            <a:solidFill>
              <a:srgbClr val="FF0000"/>
            </a:solidFill>
            <a:miter/>
          </a:ln>
        </p:spPr>
      </p:pic>
      <p:sp>
        <p:nvSpPr>
          <p:cNvPr id="528" name="CustomShape 2"/>
          <p:cNvSpPr/>
          <p:nvPr/>
        </p:nvSpPr>
        <p:spPr>
          <a:xfrm>
            <a:off x="457200" y="1066680"/>
            <a:ext cx="8229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Nah, setelah itu kita tambahkan  2 &lt;div&gt; lagi buat slider2.jpg dan slider3.jpg.</a:t>
            </a:r>
            <a:endParaRPr/>
          </a:p>
        </p:txBody>
      </p:sp>
      <p:sp>
        <p:nvSpPr>
          <p:cNvPr id="529" name="CustomShape 3"/>
          <p:cNvSpPr/>
          <p:nvPr/>
        </p:nvSpPr>
        <p:spPr>
          <a:xfrm>
            <a:off x="523080" y="5638680"/>
            <a:ext cx="707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Selesai juga Slider buat website kita. Jangan lupa di save dan di preview. </a:t>
            </a:r>
            <a:r>
              <a:rPr lang="en-US" strike="noStrike">
                <a:solidFill>
                  <a:srgbClr val="000000"/>
                </a:solidFill>
                <a:latin typeface="Wingdings"/>
              </a:rPr>
              <a: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31" name="CustomShape 2"/>
          <p:cNvSpPr/>
          <p:nvPr/>
        </p:nvSpPr>
        <p:spPr>
          <a:xfrm>
            <a:off x="457200" y="1066680"/>
            <a:ext cx="82292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Sekarang kita akan membuat  gallery kita menggunakan Jquery LightBox. Pertama kali yang akan kita lakukan adalah, kita ubah sedikit file index.html kita. Dengan mengganti  </a:t>
            </a:r>
            <a:r>
              <a:rPr lang="en-US" strike="noStrike">
                <a:solidFill>
                  <a:srgbClr val="1F497D"/>
                </a:solidFill>
                <a:latin typeface="Calibri"/>
              </a:rPr>
              <a:t>#</a:t>
            </a:r>
            <a:r>
              <a:rPr lang="en-US" strike="noStrike">
                <a:solidFill>
                  <a:srgbClr val="000000"/>
                </a:solidFill>
                <a:latin typeface="Calibri"/>
              </a:rPr>
              <a:t> </a:t>
            </a:r>
            <a:r>
              <a:rPr lang="en-US" strike="noStrike">
                <a:solidFill>
                  <a:srgbClr val="9BBB59"/>
                </a:solidFill>
                <a:latin typeface="Calibri"/>
              </a:rPr>
              <a:t>a href </a:t>
            </a:r>
            <a:r>
              <a:rPr lang="en-US" strike="noStrike">
                <a:solidFill>
                  <a:srgbClr val="000000"/>
                </a:solidFill>
                <a:latin typeface="Calibri"/>
              </a:rPr>
              <a:t>yang di Home dan Gallery.</a:t>
            </a:r>
            <a:endParaRPr/>
          </a:p>
        </p:txBody>
      </p:sp>
      <p:pic>
        <p:nvPicPr>
          <p:cNvPr id="532" name="Picture 2"/>
          <p:cNvPicPr/>
          <p:nvPr/>
        </p:nvPicPr>
        <p:blipFill>
          <a:blip r:embed="rId2"/>
          <a:stretch/>
        </p:blipFill>
        <p:spPr>
          <a:xfrm>
            <a:off x="723960" y="2057400"/>
            <a:ext cx="7695720" cy="2514240"/>
          </a:xfrm>
          <a:prstGeom prst="rect">
            <a:avLst/>
          </a:prstGeom>
          <a:ln w="9360">
            <a:solidFill>
              <a:srgbClr val="FF0000"/>
            </a:solidFill>
            <a:miter/>
          </a:ln>
        </p:spPr>
      </p:pic>
      <p:sp>
        <p:nvSpPr>
          <p:cNvPr id="533" name="Line 3"/>
          <p:cNvSpPr/>
          <p:nvPr/>
        </p:nvSpPr>
        <p:spPr>
          <a:xfrm>
            <a:off x="5867280" y="3046320"/>
            <a:ext cx="990720" cy="1440"/>
          </a:xfrm>
          <a:prstGeom prst="line">
            <a:avLst/>
          </a:prstGeom>
          <a:ln>
            <a:solidFill>
              <a:srgbClr val="FF0000"/>
            </a:solidFill>
            <a:round/>
          </a:ln>
        </p:spPr>
      </p:sp>
      <p:sp>
        <p:nvSpPr>
          <p:cNvPr id="534" name="Line 4"/>
          <p:cNvSpPr/>
          <p:nvPr/>
        </p:nvSpPr>
        <p:spPr>
          <a:xfrm>
            <a:off x="2819160" y="3773160"/>
            <a:ext cx="1219320" cy="1440"/>
          </a:xfrm>
          <a:prstGeom prst="line">
            <a:avLst/>
          </a:prstGeom>
          <a:ln>
            <a:solidFill>
              <a:srgbClr val="FF0000"/>
            </a:solidFill>
            <a:round/>
          </a:ln>
        </p:spPr>
      </p:sp>
      <p:sp>
        <p:nvSpPr>
          <p:cNvPr id="535" name="CustomShape 5"/>
          <p:cNvSpPr/>
          <p:nvPr/>
        </p:nvSpPr>
        <p:spPr>
          <a:xfrm>
            <a:off x="457200" y="5257800"/>
            <a:ext cx="8229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Setelah itu, kita Save As (Ctrl+Shift+S) sebagai “</a:t>
            </a:r>
            <a:r>
              <a:rPr lang="en-US" strike="noStrike">
                <a:solidFill>
                  <a:srgbClr val="FF0000"/>
                </a:solidFill>
                <a:latin typeface="Calibri"/>
              </a:rPr>
              <a:t>gallery</a:t>
            </a:r>
            <a:r>
              <a:rPr lang="en-US" strike="noStrike">
                <a:solidFill>
                  <a:srgbClr val="000000"/>
                </a:solidFill>
                <a:latin typeface="Calibri"/>
              </a:rPr>
              <a:t>”.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 name="Table 1"/>
          <p:cNvGraphicFramePr/>
          <p:nvPr/>
        </p:nvGraphicFramePr>
        <p:xfrm>
          <a:off x="762120" y="1689120"/>
          <a:ext cx="5384520" cy="1198440"/>
        </p:xfrm>
        <a:graphic>
          <a:graphicData uri="http://schemas.openxmlformats.org/drawingml/2006/table">
            <a:tbl>
              <a:tblPr/>
              <a:tblGrid>
                <a:gridCol w="1269720"/>
                <a:gridCol w="4114800"/>
              </a:tblGrid>
              <a:tr h="277560">
                <a:tc>
                  <a:txBody>
                    <a:bodyPr/>
                    <a:lstStyle/>
                    <a:p>
                      <a:pPr>
                        <a:lnSpc>
                          <a:spcPct val="100000"/>
                        </a:lnSpc>
                      </a:pPr>
                      <a:r>
                        <a:rPr lang="en-US" sz="1200" b="1" strike="noStrike">
                          <a:solidFill>
                            <a:srgbClr val="FFFFFF"/>
                          </a:solidFill>
                          <a:latin typeface="Calibri"/>
                        </a:rPr>
                        <a:t>Milestone(s)</a:t>
                      </a:r>
                      <a:endParaRPr/>
                    </a:p>
                  </a:txBody>
                  <a:tcPr/>
                </a:tc>
                <a:tc>
                  <a:txBody>
                    <a:bodyPr/>
                    <a:lstStyle/>
                    <a:p>
                      <a:endParaRPr lang="en-US"/>
                    </a:p>
                  </a:txBody>
                  <a:tcPr/>
                </a:tc>
              </a:tr>
              <a:tr h="277560">
                <a:tc>
                  <a:txBody>
                    <a:bodyPr/>
                    <a:lstStyle/>
                    <a:p>
                      <a:pPr>
                        <a:lnSpc>
                          <a:spcPct val="100000"/>
                        </a:lnSpc>
                      </a:pPr>
                      <a:r>
                        <a:rPr lang="en-US" sz="1200" b="1" strike="noStrike">
                          <a:solidFill>
                            <a:srgbClr val="000000"/>
                          </a:solidFill>
                          <a:latin typeface="Calibri"/>
                        </a:rPr>
                        <a:t>Date</a:t>
                      </a:r>
                      <a:endParaRPr/>
                    </a:p>
                  </a:txBody>
                  <a:tcPr/>
                </a:tc>
                <a:tc>
                  <a:txBody>
                    <a:bodyPr/>
                    <a:lstStyle/>
                    <a:p>
                      <a:pPr>
                        <a:lnSpc>
                          <a:spcPct val="100000"/>
                        </a:lnSpc>
                      </a:pPr>
                      <a:r>
                        <a:rPr lang="en-US" sz="1200" b="1" strike="noStrike">
                          <a:solidFill>
                            <a:srgbClr val="000000"/>
                          </a:solidFill>
                          <a:latin typeface="Calibri"/>
                        </a:rPr>
                        <a:t>Description</a:t>
                      </a:r>
                      <a:endParaRPr/>
                    </a:p>
                  </a:txBody>
                  <a:tcPr/>
                </a:tc>
              </a:tr>
              <a:tr h="277560">
                <a:tc>
                  <a:txBody>
                    <a:bodyPr/>
                    <a:lstStyle/>
                    <a:p>
                      <a:pPr>
                        <a:lnSpc>
                          <a:spcPct val="100000"/>
                        </a:lnSpc>
                      </a:pPr>
                      <a:r>
                        <a:rPr lang="en-US" sz="1200" strike="noStrike">
                          <a:solidFill>
                            <a:srgbClr val="000000"/>
                          </a:solidFill>
                          <a:latin typeface="Calibri"/>
                        </a:rPr>
                        <a:t>26-Jun-12</a:t>
                      </a:r>
                      <a:endParaRPr/>
                    </a:p>
                  </a:txBody>
                  <a:tcPr/>
                </a:tc>
                <a:tc>
                  <a:txBody>
                    <a:bodyPr/>
                    <a:lstStyle/>
                    <a:p>
                      <a:pPr>
                        <a:lnSpc>
                          <a:spcPct val="100000"/>
                        </a:lnSpc>
                      </a:pPr>
                      <a:r>
                        <a:rPr lang="en-US" sz="1200" strike="noStrike">
                          <a:solidFill>
                            <a:srgbClr val="000000"/>
                          </a:solidFill>
                          <a:latin typeface="Calibri"/>
                        </a:rPr>
                        <a:t>Project End</a:t>
                      </a:r>
                      <a:endParaRPr/>
                    </a:p>
                  </a:txBody>
                  <a:tcPr/>
                </a:tc>
              </a:tr>
              <a:tr h="277560">
                <a:tc>
                  <a:txBody>
                    <a:bodyPr/>
                    <a:lstStyle/>
                    <a:p>
                      <a:pPr>
                        <a:lnSpc>
                          <a:spcPct val="100000"/>
                        </a:lnSpc>
                      </a:pPr>
                      <a:r>
                        <a:rPr lang="en-US" sz="1200" strike="noStrike">
                          <a:solidFill>
                            <a:srgbClr val="000000"/>
                          </a:solidFill>
                          <a:latin typeface="Calibri"/>
                        </a:rPr>
                        <a:t>24-May-12</a:t>
                      </a:r>
                      <a:endParaRPr/>
                    </a:p>
                  </a:txBody>
                  <a:tcPr/>
                </a:tc>
                <a:tc>
                  <a:txBody>
                    <a:bodyPr/>
                    <a:lstStyle/>
                    <a:p>
                      <a:pPr>
                        <a:lnSpc>
                          <a:spcPct val="100000"/>
                        </a:lnSpc>
                      </a:pPr>
                      <a:r>
                        <a:rPr lang="en-US" sz="1200" strike="noStrike">
                          <a:solidFill>
                            <a:srgbClr val="000000"/>
                          </a:solidFill>
                          <a:latin typeface="Calibri"/>
                        </a:rPr>
                        <a:t>Project Start</a:t>
                      </a:r>
                      <a:endParaRPr/>
                    </a:p>
                  </a:txBody>
                  <a:tcPr/>
                </a:tc>
              </a:tr>
            </a:tbl>
          </a:graphicData>
        </a:graphic>
      </p:graphicFrame>
      <p:graphicFrame>
        <p:nvGraphicFramePr>
          <p:cNvPr id="223" name="Table 2"/>
          <p:cNvGraphicFramePr/>
          <p:nvPr/>
        </p:nvGraphicFramePr>
        <p:xfrm>
          <a:off x="762120" y="3086280"/>
          <a:ext cx="5409720" cy="2863800"/>
        </p:xfrm>
        <a:graphic>
          <a:graphicData uri="http://schemas.openxmlformats.org/drawingml/2006/table">
            <a:tbl>
              <a:tblPr/>
              <a:tblGrid>
                <a:gridCol w="1269720"/>
                <a:gridCol w="1396800"/>
                <a:gridCol w="2743200"/>
              </a:tblGrid>
              <a:tr h="277560">
                <a:tc>
                  <a:txBody>
                    <a:bodyPr/>
                    <a:lstStyle/>
                    <a:p>
                      <a:pPr>
                        <a:lnSpc>
                          <a:spcPct val="100000"/>
                        </a:lnSpc>
                      </a:pPr>
                      <a:r>
                        <a:rPr lang="en-US" sz="1200" b="1" strike="noStrike">
                          <a:solidFill>
                            <a:srgbClr val="FFFFFF"/>
                          </a:solidFill>
                          <a:latin typeface="Calibri"/>
                        </a:rPr>
                        <a:t>Interval(s)</a:t>
                      </a:r>
                      <a:endParaRPr/>
                    </a:p>
                  </a:txBody>
                  <a:tcPr/>
                </a:tc>
                <a:tc>
                  <a:txBody>
                    <a:bodyPr/>
                    <a:lstStyle/>
                    <a:p>
                      <a:endParaRPr lang="en-US"/>
                    </a:p>
                  </a:txBody>
                  <a:tcPr/>
                </a:tc>
                <a:tc>
                  <a:txBody>
                    <a:bodyPr/>
                    <a:lstStyle/>
                    <a:p>
                      <a:endParaRPr lang="en-US"/>
                    </a:p>
                  </a:txBody>
                  <a:tcPr/>
                </a:tc>
              </a:tr>
              <a:tr h="277560">
                <a:tc>
                  <a:txBody>
                    <a:bodyPr/>
                    <a:lstStyle/>
                    <a:p>
                      <a:pPr>
                        <a:lnSpc>
                          <a:spcPct val="100000"/>
                        </a:lnSpc>
                      </a:pPr>
                      <a:r>
                        <a:rPr lang="en-US" sz="1200" b="1" strike="noStrike">
                          <a:solidFill>
                            <a:srgbClr val="000000"/>
                          </a:solidFill>
                          <a:latin typeface="Calibri"/>
                        </a:rPr>
                        <a:t>Start Date</a:t>
                      </a:r>
                      <a:endParaRPr/>
                    </a:p>
                  </a:txBody>
                  <a:tcPr/>
                </a:tc>
                <a:tc>
                  <a:txBody>
                    <a:bodyPr/>
                    <a:lstStyle/>
                    <a:p>
                      <a:pPr>
                        <a:lnSpc>
                          <a:spcPct val="100000"/>
                        </a:lnSpc>
                      </a:pPr>
                      <a:r>
                        <a:rPr lang="en-US" sz="1200" b="1" strike="noStrike">
                          <a:solidFill>
                            <a:srgbClr val="000000"/>
                          </a:solidFill>
                          <a:latin typeface="Calibri"/>
                        </a:rPr>
                        <a:t>End Date</a:t>
                      </a:r>
                      <a:endParaRPr/>
                    </a:p>
                  </a:txBody>
                  <a:tcPr/>
                </a:tc>
                <a:tc>
                  <a:txBody>
                    <a:bodyPr/>
                    <a:lstStyle/>
                    <a:p>
                      <a:pPr>
                        <a:lnSpc>
                          <a:spcPct val="100000"/>
                        </a:lnSpc>
                      </a:pPr>
                      <a:r>
                        <a:rPr lang="en-US" sz="1200" b="1" strike="noStrike">
                          <a:solidFill>
                            <a:srgbClr val="000000"/>
                          </a:solidFill>
                          <a:latin typeface="Calibri"/>
                        </a:rPr>
                        <a:t>Description</a:t>
                      </a:r>
                      <a:endParaRPr/>
                    </a:p>
                  </a:txBody>
                  <a:tcPr/>
                </a:tc>
              </a:tr>
              <a:tr h="277560">
                <a:tc>
                  <a:txBody>
                    <a:bodyPr/>
                    <a:lstStyle/>
                    <a:p>
                      <a:pPr>
                        <a:lnSpc>
                          <a:spcPct val="100000"/>
                        </a:lnSpc>
                      </a:pPr>
                      <a:r>
                        <a:rPr lang="en-US" sz="1200" strike="noStrike">
                          <a:solidFill>
                            <a:srgbClr val="000000"/>
                          </a:solidFill>
                          <a:latin typeface="Calibri"/>
                        </a:rPr>
                        <a:t>24-May-12</a:t>
                      </a:r>
                      <a:endParaRPr/>
                    </a:p>
                  </a:txBody>
                  <a:tcPr/>
                </a:tc>
                <a:tc>
                  <a:txBody>
                    <a:bodyPr/>
                    <a:lstStyle/>
                    <a:p>
                      <a:pPr>
                        <a:lnSpc>
                          <a:spcPct val="100000"/>
                        </a:lnSpc>
                      </a:pPr>
                      <a:r>
                        <a:rPr lang="en-US" sz="1200" strike="noStrike">
                          <a:solidFill>
                            <a:srgbClr val="000000"/>
                          </a:solidFill>
                          <a:latin typeface="Calibri"/>
                        </a:rPr>
                        <a:t>25-May-12</a:t>
                      </a:r>
                      <a:endParaRPr/>
                    </a:p>
                  </a:txBody>
                  <a:tcPr/>
                </a:tc>
                <a:tc>
                  <a:txBody>
                    <a:bodyPr/>
                    <a:lstStyle/>
                    <a:p>
                      <a:pPr>
                        <a:lnSpc>
                          <a:spcPct val="100000"/>
                        </a:lnSpc>
                      </a:pPr>
                      <a:r>
                        <a:rPr lang="en-US" sz="1200" strike="noStrike">
                          <a:solidFill>
                            <a:srgbClr val="000000"/>
                          </a:solidFill>
                          <a:latin typeface="Calibri"/>
                        </a:rPr>
                        <a:t>Koleksi Data</a:t>
                      </a:r>
                      <a:endParaRPr/>
                    </a:p>
                  </a:txBody>
                  <a:tcPr/>
                </a:tc>
              </a:tr>
              <a:tr h="277560">
                <a:tc>
                  <a:txBody>
                    <a:bodyPr/>
                    <a:lstStyle/>
                    <a:p>
                      <a:pPr>
                        <a:lnSpc>
                          <a:spcPct val="100000"/>
                        </a:lnSpc>
                      </a:pPr>
                      <a:r>
                        <a:rPr lang="en-US" sz="1200" strike="noStrike">
                          <a:solidFill>
                            <a:srgbClr val="000000"/>
                          </a:solidFill>
                          <a:latin typeface="Calibri"/>
                        </a:rPr>
                        <a:t>28-May-12</a:t>
                      </a:r>
                      <a:endParaRPr/>
                    </a:p>
                  </a:txBody>
                  <a:tcPr/>
                </a:tc>
                <a:tc>
                  <a:txBody>
                    <a:bodyPr/>
                    <a:lstStyle/>
                    <a:p>
                      <a:pPr>
                        <a:lnSpc>
                          <a:spcPct val="100000"/>
                        </a:lnSpc>
                      </a:pPr>
                      <a:r>
                        <a:rPr lang="en-US" sz="1200" strike="noStrike">
                          <a:solidFill>
                            <a:srgbClr val="000000"/>
                          </a:solidFill>
                          <a:latin typeface="Calibri"/>
                        </a:rPr>
                        <a:t>30-May-12</a:t>
                      </a:r>
                      <a:endParaRPr/>
                    </a:p>
                  </a:txBody>
                  <a:tcPr/>
                </a:tc>
                <a:tc>
                  <a:txBody>
                    <a:bodyPr/>
                    <a:lstStyle/>
                    <a:p>
                      <a:pPr>
                        <a:lnSpc>
                          <a:spcPct val="100000"/>
                        </a:lnSpc>
                      </a:pPr>
                      <a:r>
                        <a:rPr lang="en-US" sz="1200" strike="noStrike">
                          <a:solidFill>
                            <a:srgbClr val="000000"/>
                          </a:solidFill>
                          <a:latin typeface="Calibri"/>
                        </a:rPr>
                        <a:t>Tunjukkan Layout Design</a:t>
                      </a:r>
                      <a:endParaRPr/>
                    </a:p>
                  </a:txBody>
                  <a:tcPr/>
                </a:tc>
              </a:tr>
              <a:tr h="277560">
                <a:tc>
                  <a:txBody>
                    <a:bodyPr/>
                    <a:lstStyle/>
                    <a:p>
                      <a:pPr>
                        <a:lnSpc>
                          <a:spcPct val="100000"/>
                        </a:lnSpc>
                      </a:pPr>
                      <a:r>
                        <a:rPr lang="en-US" sz="1200" strike="noStrike">
                          <a:solidFill>
                            <a:srgbClr val="000000"/>
                          </a:solidFill>
                          <a:latin typeface="Calibri"/>
                        </a:rPr>
                        <a:t>31-May-12</a:t>
                      </a:r>
                      <a:endParaRPr/>
                    </a:p>
                  </a:txBody>
                  <a:tcPr/>
                </a:tc>
                <a:tc>
                  <a:txBody>
                    <a:bodyPr/>
                    <a:lstStyle/>
                    <a:p>
                      <a:pPr>
                        <a:lnSpc>
                          <a:spcPct val="100000"/>
                        </a:lnSpc>
                      </a:pPr>
                      <a:r>
                        <a:rPr lang="en-US" sz="1200" strike="noStrike">
                          <a:solidFill>
                            <a:srgbClr val="000000"/>
                          </a:solidFill>
                          <a:latin typeface="Calibri"/>
                        </a:rPr>
                        <a:t>08-Jun-12</a:t>
                      </a:r>
                      <a:endParaRPr/>
                    </a:p>
                  </a:txBody>
                  <a:tcPr/>
                </a:tc>
                <a:tc>
                  <a:txBody>
                    <a:bodyPr/>
                    <a:lstStyle/>
                    <a:p>
                      <a:pPr>
                        <a:lnSpc>
                          <a:spcPct val="100000"/>
                        </a:lnSpc>
                      </a:pPr>
                      <a:r>
                        <a:rPr lang="en-US" sz="1200" strike="noStrike">
                          <a:solidFill>
                            <a:srgbClr val="000000"/>
                          </a:solidFill>
                          <a:latin typeface="Calibri"/>
                        </a:rPr>
                        <a:t>Membuat Design HTML+CSS</a:t>
                      </a:r>
                      <a:endParaRPr/>
                    </a:p>
                  </a:txBody>
                  <a:tcPr/>
                </a:tc>
              </a:tr>
              <a:tr h="277560">
                <a:tc>
                  <a:txBody>
                    <a:bodyPr/>
                    <a:lstStyle/>
                    <a:p>
                      <a:pPr>
                        <a:lnSpc>
                          <a:spcPct val="100000"/>
                        </a:lnSpc>
                      </a:pPr>
                      <a:r>
                        <a:rPr lang="en-US" sz="1200" strike="noStrike">
                          <a:solidFill>
                            <a:srgbClr val="000000"/>
                          </a:solidFill>
                          <a:latin typeface="Calibri"/>
                        </a:rPr>
                        <a:t>11-Jun-12</a:t>
                      </a:r>
                      <a:endParaRPr/>
                    </a:p>
                  </a:txBody>
                  <a:tcPr/>
                </a:tc>
                <a:tc>
                  <a:txBody>
                    <a:bodyPr/>
                    <a:lstStyle/>
                    <a:p>
                      <a:pPr>
                        <a:lnSpc>
                          <a:spcPct val="100000"/>
                        </a:lnSpc>
                      </a:pPr>
                      <a:r>
                        <a:rPr lang="en-US" sz="1200" strike="noStrike">
                          <a:solidFill>
                            <a:srgbClr val="000000"/>
                          </a:solidFill>
                          <a:latin typeface="Calibri"/>
                        </a:rPr>
                        <a:t>13-Jun-12</a:t>
                      </a:r>
                      <a:endParaRPr/>
                    </a:p>
                  </a:txBody>
                  <a:tcPr/>
                </a:tc>
                <a:tc>
                  <a:txBody>
                    <a:bodyPr/>
                    <a:lstStyle/>
                    <a:p>
                      <a:pPr>
                        <a:lnSpc>
                          <a:spcPct val="100000"/>
                        </a:lnSpc>
                      </a:pPr>
                      <a:r>
                        <a:rPr lang="en-US" sz="1200" strike="noStrike">
                          <a:solidFill>
                            <a:srgbClr val="000000"/>
                          </a:solidFill>
                          <a:latin typeface="Calibri"/>
                        </a:rPr>
                        <a:t>Modul Slider + Gallery</a:t>
                      </a:r>
                      <a:endParaRPr/>
                    </a:p>
                  </a:txBody>
                  <a:tcPr/>
                </a:tc>
              </a:tr>
              <a:tr h="277560">
                <a:tc>
                  <a:txBody>
                    <a:bodyPr/>
                    <a:lstStyle/>
                    <a:p>
                      <a:pPr>
                        <a:lnSpc>
                          <a:spcPct val="100000"/>
                        </a:lnSpc>
                      </a:pPr>
                      <a:r>
                        <a:rPr lang="en-US" sz="1200" strike="noStrike">
                          <a:solidFill>
                            <a:srgbClr val="000000"/>
                          </a:solidFill>
                          <a:latin typeface="Calibri"/>
                        </a:rPr>
                        <a:t>14-Jun-12</a:t>
                      </a:r>
                      <a:endParaRPr/>
                    </a:p>
                  </a:txBody>
                  <a:tcPr/>
                </a:tc>
                <a:tc>
                  <a:txBody>
                    <a:bodyPr/>
                    <a:lstStyle/>
                    <a:p>
                      <a:pPr>
                        <a:lnSpc>
                          <a:spcPct val="100000"/>
                        </a:lnSpc>
                      </a:pPr>
                      <a:r>
                        <a:rPr lang="en-US" sz="1200" strike="noStrike">
                          <a:solidFill>
                            <a:srgbClr val="000000"/>
                          </a:solidFill>
                          <a:latin typeface="Calibri"/>
                        </a:rPr>
                        <a:t>18-Jun-12</a:t>
                      </a:r>
                      <a:endParaRPr/>
                    </a:p>
                  </a:txBody>
                  <a:tcPr/>
                </a:tc>
                <a:tc>
                  <a:txBody>
                    <a:bodyPr/>
                    <a:lstStyle/>
                    <a:p>
                      <a:pPr>
                        <a:lnSpc>
                          <a:spcPct val="100000"/>
                        </a:lnSpc>
                      </a:pPr>
                      <a:r>
                        <a:rPr lang="en-US" sz="1200" strike="noStrike">
                          <a:solidFill>
                            <a:srgbClr val="000000"/>
                          </a:solidFill>
                          <a:latin typeface="Calibri"/>
                        </a:rPr>
                        <a:t>Modul Login </a:t>
                      </a:r>
                      <a:r>
                        <a:rPr lang="en-US" sz="1200" b="1" strike="noStrike">
                          <a:solidFill>
                            <a:srgbClr val="000000"/>
                          </a:solidFill>
                          <a:latin typeface="Calibri"/>
                        </a:rPr>
                        <a:t>(PHP)</a:t>
                      </a:r>
                      <a:endParaRPr/>
                    </a:p>
                  </a:txBody>
                  <a:tcPr/>
                </a:tc>
              </a:tr>
              <a:tr h="277560">
                <a:tc>
                  <a:txBody>
                    <a:bodyPr/>
                    <a:lstStyle/>
                    <a:p>
                      <a:pPr>
                        <a:lnSpc>
                          <a:spcPct val="100000"/>
                        </a:lnSpc>
                      </a:pPr>
                      <a:r>
                        <a:rPr lang="en-US" sz="1200" strike="noStrike">
                          <a:solidFill>
                            <a:srgbClr val="000000"/>
                          </a:solidFill>
                          <a:latin typeface="Calibri"/>
                        </a:rPr>
                        <a:t>19-Jun-12</a:t>
                      </a:r>
                      <a:endParaRPr/>
                    </a:p>
                  </a:txBody>
                  <a:tcPr/>
                </a:tc>
                <a:tc>
                  <a:txBody>
                    <a:bodyPr/>
                    <a:lstStyle/>
                    <a:p>
                      <a:pPr>
                        <a:lnSpc>
                          <a:spcPct val="100000"/>
                        </a:lnSpc>
                      </a:pPr>
                      <a:r>
                        <a:rPr lang="en-US" sz="1200" strike="noStrike">
                          <a:solidFill>
                            <a:srgbClr val="000000"/>
                          </a:solidFill>
                          <a:latin typeface="Calibri"/>
                        </a:rPr>
                        <a:t>20-Jun-12</a:t>
                      </a:r>
                      <a:endParaRPr/>
                    </a:p>
                  </a:txBody>
                  <a:tcPr/>
                </a:tc>
                <a:tc>
                  <a:txBody>
                    <a:bodyPr/>
                    <a:lstStyle/>
                    <a:p>
                      <a:pPr>
                        <a:lnSpc>
                          <a:spcPct val="100000"/>
                        </a:lnSpc>
                      </a:pPr>
                      <a:r>
                        <a:rPr lang="en-US" sz="1200" strike="noStrike">
                          <a:solidFill>
                            <a:srgbClr val="000000"/>
                          </a:solidFill>
                          <a:latin typeface="Calibri"/>
                        </a:rPr>
                        <a:t>Modul Search </a:t>
                      </a:r>
                      <a:r>
                        <a:rPr lang="en-US" sz="1200" b="1" strike="noStrike">
                          <a:solidFill>
                            <a:srgbClr val="000000"/>
                          </a:solidFill>
                          <a:latin typeface="Calibri"/>
                        </a:rPr>
                        <a:t>(PHP)</a:t>
                      </a:r>
                      <a:endParaRPr/>
                    </a:p>
                  </a:txBody>
                  <a:tcPr/>
                </a:tc>
              </a:tr>
              <a:tr h="277560">
                <a:tc>
                  <a:txBody>
                    <a:bodyPr/>
                    <a:lstStyle/>
                    <a:p>
                      <a:pPr>
                        <a:lnSpc>
                          <a:spcPct val="100000"/>
                        </a:lnSpc>
                      </a:pPr>
                      <a:r>
                        <a:rPr lang="en-US" sz="1200" strike="noStrike">
                          <a:solidFill>
                            <a:srgbClr val="000000"/>
                          </a:solidFill>
                          <a:latin typeface="Calibri"/>
                        </a:rPr>
                        <a:t>21-Jun-12</a:t>
                      </a:r>
                      <a:endParaRPr/>
                    </a:p>
                  </a:txBody>
                  <a:tcPr/>
                </a:tc>
                <a:tc>
                  <a:txBody>
                    <a:bodyPr/>
                    <a:lstStyle/>
                    <a:p>
                      <a:pPr>
                        <a:lnSpc>
                          <a:spcPct val="100000"/>
                        </a:lnSpc>
                      </a:pPr>
                      <a:r>
                        <a:rPr lang="en-US" sz="1200" strike="noStrike">
                          <a:solidFill>
                            <a:srgbClr val="000000"/>
                          </a:solidFill>
                          <a:latin typeface="Calibri"/>
                        </a:rPr>
                        <a:t>22-Jun-12</a:t>
                      </a:r>
                      <a:endParaRPr/>
                    </a:p>
                  </a:txBody>
                  <a:tcPr/>
                </a:tc>
                <a:tc>
                  <a:txBody>
                    <a:bodyPr/>
                    <a:lstStyle/>
                    <a:p>
                      <a:pPr>
                        <a:lnSpc>
                          <a:spcPct val="100000"/>
                        </a:lnSpc>
                      </a:pPr>
                      <a:r>
                        <a:rPr lang="en-US" sz="1200" strike="noStrike">
                          <a:solidFill>
                            <a:srgbClr val="000000"/>
                          </a:solidFill>
                          <a:latin typeface="Calibri"/>
                        </a:rPr>
                        <a:t>Modul Paging </a:t>
                      </a:r>
                      <a:r>
                        <a:rPr lang="en-US" sz="1200" b="1" strike="noStrike">
                          <a:solidFill>
                            <a:srgbClr val="000000"/>
                          </a:solidFill>
                          <a:latin typeface="Calibri"/>
                        </a:rPr>
                        <a:t>(PHP)</a:t>
                      </a:r>
                      <a:endParaRPr/>
                    </a:p>
                  </a:txBody>
                  <a:tcPr/>
                </a:tc>
              </a:tr>
              <a:tr h="277560">
                <a:tc>
                  <a:txBody>
                    <a:bodyPr/>
                    <a:lstStyle/>
                    <a:p>
                      <a:pPr>
                        <a:lnSpc>
                          <a:spcPct val="100000"/>
                        </a:lnSpc>
                      </a:pPr>
                      <a:r>
                        <a:rPr lang="en-US" sz="1200" strike="noStrike">
                          <a:solidFill>
                            <a:srgbClr val="000000"/>
                          </a:solidFill>
                          <a:latin typeface="Calibri"/>
                        </a:rPr>
                        <a:t>25-Jun-12</a:t>
                      </a:r>
                      <a:endParaRPr/>
                    </a:p>
                  </a:txBody>
                  <a:tcPr/>
                </a:tc>
                <a:tc>
                  <a:txBody>
                    <a:bodyPr/>
                    <a:lstStyle/>
                    <a:p>
                      <a:pPr>
                        <a:lnSpc>
                          <a:spcPct val="100000"/>
                        </a:lnSpc>
                      </a:pPr>
                      <a:r>
                        <a:rPr lang="en-US" sz="1200" strike="noStrike">
                          <a:solidFill>
                            <a:srgbClr val="000000"/>
                          </a:solidFill>
                          <a:latin typeface="Calibri"/>
                        </a:rPr>
                        <a:t>26-Jun-12</a:t>
                      </a:r>
                      <a:endParaRPr/>
                    </a:p>
                  </a:txBody>
                  <a:tcPr/>
                </a:tc>
                <a:tc>
                  <a:txBody>
                    <a:bodyPr/>
                    <a:lstStyle/>
                    <a:p>
                      <a:pPr>
                        <a:lnSpc>
                          <a:spcPct val="100000"/>
                        </a:lnSpc>
                      </a:pPr>
                      <a:r>
                        <a:rPr lang="en-US" sz="1200" strike="noStrike">
                          <a:solidFill>
                            <a:srgbClr val="000000"/>
                          </a:solidFill>
                          <a:latin typeface="Calibri"/>
                        </a:rPr>
                        <a:t>Serah Terima </a:t>
                      </a:r>
                      <a:endParaRPr/>
                    </a:p>
                  </a:txBody>
                  <a:tcPr/>
                </a:tc>
              </a:tr>
            </a:tbl>
          </a:graphicData>
        </a:graphic>
      </p:graphicFrame>
      <p:sp>
        <p:nvSpPr>
          <p:cNvPr id="224" name="CustomShape 3"/>
          <p:cNvSpPr/>
          <p:nvPr/>
        </p:nvSpPr>
        <p:spPr>
          <a:xfrm>
            <a:off x="762120" y="1333440"/>
            <a:ext cx="5079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trike="noStrike">
                <a:solidFill>
                  <a:srgbClr val="000000"/>
                </a:solidFill>
                <a:latin typeface="Calibri"/>
              </a:rPr>
              <a:t>Timeline: 01-May-12 - 26-Jun-12</a:t>
            </a:r>
            <a:endParaRPr/>
          </a:p>
        </p:txBody>
      </p:sp>
      <p:sp>
        <p:nvSpPr>
          <p:cNvPr id="225" name="CustomShape 4"/>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TIMELINE</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37" name="CustomShape 2"/>
          <p:cNvSpPr/>
          <p:nvPr/>
        </p:nvSpPr>
        <p:spPr>
          <a:xfrm>
            <a:off x="457200" y="996120"/>
            <a:ext cx="822924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trike="noStrike">
                <a:solidFill>
                  <a:srgbClr val="000000"/>
                </a:solidFill>
                <a:latin typeface="Calibri"/>
              </a:rPr>
              <a:t>Sekarang kita copy file yang kita perlukan. Pastikan kita sudah meng unzip file </a:t>
            </a:r>
            <a:r>
              <a:rPr lang="en-US" strike="noStrike">
                <a:solidFill>
                  <a:srgbClr val="FF0000"/>
                </a:solidFill>
                <a:latin typeface="Calibri"/>
              </a:rPr>
              <a:t>LightBox</a:t>
            </a:r>
            <a:r>
              <a:rPr lang="en-US" strike="noStrike">
                <a:solidFill>
                  <a:srgbClr val="000000"/>
                </a:solidFill>
                <a:latin typeface="Calibri"/>
              </a:rPr>
              <a:t> yang kita download. Nah, didalamnya nanti ada beberapa file yang kita butuhkan. Pertama-tama, file “</a:t>
            </a:r>
            <a:r>
              <a:rPr lang="en-US" b="1" strike="noStrike">
                <a:solidFill>
                  <a:srgbClr val="FF0000"/>
                </a:solidFill>
                <a:latin typeface="Calibri"/>
              </a:rPr>
              <a:t>jquery.lightbox-0.5.css</a:t>
            </a:r>
            <a:r>
              <a:rPr lang="en-US" strike="noStrike">
                <a:solidFill>
                  <a:srgbClr val="000000"/>
                </a:solidFill>
                <a:latin typeface="Calibri"/>
              </a:rPr>
              <a:t>” yang berada di folder css kita copy ke dalam folder utama kita sejajar dengan “</a:t>
            </a:r>
            <a:r>
              <a:rPr lang="en-US" b="1" strike="noStrike">
                <a:solidFill>
                  <a:srgbClr val="FF0000"/>
                </a:solidFill>
                <a:latin typeface="Calibri"/>
              </a:rPr>
              <a:t>style.css</a:t>
            </a:r>
            <a:r>
              <a:rPr lang="en-US" strike="noStrike">
                <a:solidFill>
                  <a:srgbClr val="000000"/>
                </a:solidFill>
                <a:latin typeface="Calibri"/>
              </a:rPr>
              <a:t>”. Lalu di folder js dari LightBox kita ambil file “</a:t>
            </a:r>
            <a:r>
              <a:rPr lang="en-US" b="1" strike="noStrike">
                <a:solidFill>
                  <a:srgbClr val="FF0000"/>
                </a:solidFill>
                <a:latin typeface="Calibri"/>
              </a:rPr>
              <a:t>jquery.lightbox-0.5.js</a:t>
            </a:r>
            <a:r>
              <a:rPr lang="en-US" strike="noStrike">
                <a:solidFill>
                  <a:srgbClr val="000000"/>
                </a:solidFill>
                <a:latin typeface="Calibri"/>
              </a:rPr>
              <a:t>” di pindahin ke folder js nya kita. Dan terakhir, file di folder images kita copy semuanya di dipindahkan ke folder images kita. Jika semuanya sudah dilakukan saatnya kita mulai dari file “gallery.htlm”. </a:t>
            </a:r>
            <a:endParaRPr/>
          </a:p>
          <a:p>
            <a:pPr algn="just">
              <a:lnSpc>
                <a:spcPct val="100000"/>
              </a:lnSpc>
            </a:pPr>
            <a:endParaRPr/>
          </a:p>
          <a:p>
            <a:pPr algn="just">
              <a:lnSpc>
                <a:spcPct val="100000"/>
              </a:lnSpc>
            </a:pPr>
            <a:r>
              <a:rPr lang="en-US" strike="noStrike">
                <a:solidFill>
                  <a:srgbClr val="000000"/>
                </a:solidFill>
                <a:latin typeface="Calibri"/>
              </a:rPr>
              <a:t>Silahkan tambahin &lt;link&gt; dan &lt;script &gt; di dalam tag &lt;head&gt; kita. Jadi &lt;link&gt; kita ada 2. </a:t>
            </a:r>
            <a:endParaRPr/>
          </a:p>
        </p:txBody>
      </p:sp>
      <p:pic>
        <p:nvPicPr>
          <p:cNvPr id="538" name="Picture 3"/>
          <p:cNvPicPr/>
          <p:nvPr/>
        </p:nvPicPr>
        <p:blipFill>
          <a:blip r:embed="rId2"/>
          <a:stretch/>
        </p:blipFill>
        <p:spPr>
          <a:xfrm>
            <a:off x="986040" y="3886200"/>
            <a:ext cx="7171560" cy="2361960"/>
          </a:xfrm>
          <a:prstGeom prst="rect">
            <a:avLst/>
          </a:prstGeom>
          <a:ln w="9360">
            <a:solidFill>
              <a:srgbClr val="FF0000"/>
            </a:solidFill>
            <a:miter/>
          </a:ln>
        </p:spPr>
      </p:pic>
      <p:sp>
        <p:nvSpPr>
          <p:cNvPr id="539" name="CustomShape 3"/>
          <p:cNvSpPr/>
          <p:nvPr/>
        </p:nvSpPr>
        <p:spPr>
          <a:xfrm>
            <a:off x="609480" y="396252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0" name="CustomShape 4"/>
          <p:cNvSpPr/>
          <p:nvPr/>
        </p:nvSpPr>
        <p:spPr>
          <a:xfrm>
            <a:off x="609480" y="480060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1" name="CustomShape 5"/>
          <p:cNvSpPr/>
          <p:nvPr/>
        </p:nvSpPr>
        <p:spPr>
          <a:xfrm>
            <a:off x="609480" y="518148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43" name="CustomShape 2"/>
          <p:cNvSpPr/>
          <p:nvPr/>
        </p:nvSpPr>
        <p:spPr>
          <a:xfrm>
            <a:off x="365760" y="1447920"/>
            <a:ext cx="58669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trike="noStrike">
                <a:solidFill>
                  <a:srgbClr val="000000"/>
                </a:solidFill>
                <a:latin typeface="Calibri"/>
              </a:rPr>
              <a:t>Pastikan di folder utama kita didalamnya ada folder  “gallery”. Dimana di dalamnya sudah ada gambar yang terdiri dari: Gambar berukuran asli dan ukuran buat Thumbnail. Kalau bisa, ukuran gambar asli di samakan size dengan yang lainnya.</a:t>
            </a:r>
            <a:endParaRPr/>
          </a:p>
        </p:txBody>
      </p:sp>
      <p:pic>
        <p:nvPicPr>
          <p:cNvPr id="544" name="Picture 3"/>
          <p:cNvPicPr/>
          <p:nvPr/>
        </p:nvPicPr>
        <p:blipFill>
          <a:blip r:embed="rId2"/>
          <a:stretch/>
        </p:blipFill>
        <p:spPr>
          <a:xfrm>
            <a:off x="365760" y="3124080"/>
            <a:ext cx="5888520" cy="3276360"/>
          </a:xfrm>
          <a:prstGeom prst="rect">
            <a:avLst/>
          </a:prstGeom>
          <a:ln w="9360">
            <a:solidFill>
              <a:srgbClr val="FF0000"/>
            </a:solidFill>
            <a:miter/>
          </a:ln>
        </p:spPr>
      </p:pic>
      <p:pic>
        <p:nvPicPr>
          <p:cNvPr id="545" name="Picture 4"/>
          <p:cNvPicPr/>
          <p:nvPr/>
        </p:nvPicPr>
        <p:blipFill>
          <a:blip r:embed="rId3"/>
          <a:stretch/>
        </p:blipFill>
        <p:spPr>
          <a:xfrm>
            <a:off x="6449400" y="1447920"/>
            <a:ext cx="2328480" cy="2437920"/>
          </a:xfrm>
          <a:prstGeom prst="rect">
            <a:avLst/>
          </a:prstGeom>
          <a:ln w="9360">
            <a:solidFill>
              <a:srgbClr val="FF0000"/>
            </a:solidFill>
            <a:miter/>
          </a:ln>
        </p:spPr>
      </p:pic>
      <p:sp>
        <p:nvSpPr>
          <p:cNvPr id="546" name="CustomShape 3"/>
          <p:cNvSpPr/>
          <p:nvPr/>
        </p:nvSpPr>
        <p:spPr>
          <a:xfrm>
            <a:off x="7620120" y="1641240"/>
            <a:ext cx="304560" cy="151920"/>
          </a:xfrm>
          <a:prstGeom prst="leftArrow">
            <a:avLst>
              <a:gd name="adj1" fmla="val 50000"/>
              <a:gd name="adj2"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48" name="CustomShape 2"/>
          <p:cNvSpPr/>
          <p:nvPr/>
        </p:nvSpPr>
        <p:spPr>
          <a:xfrm>
            <a:off x="457200" y="914400"/>
            <a:ext cx="8229240" cy="913320"/>
          </a:xfrm>
          <a:prstGeom prst="rect">
            <a:avLst/>
          </a:prstGeom>
          <a:noFill/>
          <a:ln>
            <a:solidFill>
              <a:schemeClr val="bg1"/>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Sekarang pindah kedalam contentnya tag &lt;body&gt; edit dan tambahin gallery. Pastikan </a:t>
            </a:r>
            <a:endParaRPr/>
          </a:p>
          <a:p>
            <a:pPr>
              <a:lnSpc>
                <a:spcPct val="100000"/>
              </a:lnSpc>
            </a:pPr>
            <a:r>
              <a:rPr lang="en-US" strike="noStrike">
                <a:solidFill>
                  <a:srgbClr val="1F497D"/>
                </a:solidFill>
                <a:latin typeface="Calibri"/>
              </a:rPr>
              <a:t>div id=“contentBottom ”</a:t>
            </a:r>
            <a:r>
              <a:rPr lang="en-US" strike="noStrike">
                <a:solidFill>
                  <a:srgbClr val="000000"/>
                </a:solidFill>
                <a:latin typeface="Calibri"/>
              </a:rPr>
              <a:t> kita hapus.  Sehingga </a:t>
            </a:r>
            <a:r>
              <a:rPr lang="en-US" strike="noStrike">
                <a:solidFill>
                  <a:srgbClr val="1F497D"/>
                </a:solidFill>
                <a:latin typeface="Calibri"/>
              </a:rPr>
              <a:t>div id=”content” </a:t>
            </a:r>
            <a:r>
              <a:rPr lang="en-US" strike="noStrike">
                <a:solidFill>
                  <a:srgbClr val="000000"/>
                </a:solidFill>
                <a:latin typeface="Calibri"/>
              </a:rPr>
              <a:t>kita layoutnya akan seperti gambar di bawah.</a:t>
            </a:r>
            <a:endParaRPr/>
          </a:p>
        </p:txBody>
      </p:sp>
      <p:pic>
        <p:nvPicPr>
          <p:cNvPr id="549" name="Picture 2"/>
          <p:cNvPicPr/>
          <p:nvPr/>
        </p:nvPicPr>
        <p:blipFill>
          <a:blip r:embed="rId2"/>
          <a:stretch/>
        </p:blipFill>
        <p:spPr>
          <a:xfrm>
            <a:off x="952560" y="1905120"/>
            <a:ext cx="7238520" cy="4506480"/>
          </a:xfrm>
          <a:prstGeom prst="rect">
            <a:avLst/>
          </a:prstGeom>
          <a:ln w="9360">
            <a:solidFill>
              <a:srgbClr val="FF0000"/>
            </a:solidFill>
            <a:miter/>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51" name="CustomShape 2"/>
          <p:cNvSpPr/>
          <p:nvPr/>
        </p:nvSpPr>
        <p:spPr>
          <a:xfrm>
            <a:off x="6248520" y="990720"/>
            <a:ext cx="2721600" cy="3497400"/>
          </a:xfrm>
          <a:prstGeom prst="rect">
            <a:avLst/>
          </a:prstGeom>
          <a:no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strike="noStrike">
                <a:solidFill>
                  <a:srgbClr val="000000"/>
                </a:solidFill>
                <a:latin typeface="Calibri"/>
              </a:rPr>
              <a:t>Dibawahnya div “search”, kita buat tag baru &lt;h2&gt; dan dibawahnya buat tag div id=“gallery”. Lalu buat tag &lt;ul&gt; dimana nanti formatnya seperti di gambar disebelah.  Coba di perhatikan nama file gambarnya. Yang di “</a:t>
            </a:r>
            <a:r>
              <a:rPr lang="en-US" sz="1600" strike="noStrike">
                <a:solidFill>
                  <a:srgbClr val="77933C"/>
                </a:solidFill>
                <a:latin typeface="Calibri"/>
              </a:rPr>
              <a:t>a href</a:t>
            </a:r>
            <a:r>
              <a:rPr lang="en-US" sz="1600" strike="noStrike">
                <a:solidFill>
                  <a:srgbClr val="000000"/>
                </a:solidFill>
                <a:latin typeface="Calibri"/>
              </a:rPr>
              <a:t>” itu gambar ukuran asli. Yang di dalam tag </a:t>
            </a:r>
            <a:r>
              <a:rPr lang="en-US" sz="1600" strike="noStrike">
                <a:solidFill>
                  <a:srgbClr val="953735"/>
                </a:solidFill>
                <a:latin typeface="Calibri"/>
              </a:rPr>
              <a:t>&lt;img&gt; </a:t>
            </a:r>
            <a:r>
              <a:rPr lang="en-US" sz="1600" strike="noStrike">
                <a:solidFill>
                  <a:srgbClr val="000000"/>
                </a:solidFill>
                <a:latin typeface="Calibri"/>
              </a:rPr>
              <a:t>adalah yang thumbnail. Dan kita tentuin sizenya. Diulang sampai kita punya 15 &lt;li&gt; buat gambar kita.</a:t>
            </a:r>
            <a:endParaRPr/>
          </a:p>
        </p:txBody>
      </p:sp>
      <p:pic>
        <p:nvPicPr>
          <p:cNvPr id="552" name="Picture 3"/>
          <p:cNvPicPr/>
          <p:nvPr/>
        </p:nvPicPr>
        <p:blipFill>
          <a:blip r:embed="rId2"/>
          <a:stretch/>
        </p:blipFill>
        <p:spPr>
          <a:xfrm>
            <a:off x="209520" y="990720"/>
            <a:ext cx="5896440" cy="5638320"/>
          </a:xfrm>
          <a:prstGeom prst="rect">
            <a:avLst/>
          </a:prstGeom>
          <a:ln w="9360">
            <a:solidFill>
              <a:srgbClr val="FF0000"/>
            </a:solidFill>
            <a:miter/>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sp>
        <p:nvSpPr>
          <p:cNvPr id="554" name="CustomShape 2"/>
          <p:cNvSpPr/>
          <p:nvPr/>
        </p:nvSpPr>
        <p:spPr>
          <a:xfrm>
            <a:off x="457200" y="1651320"/>
            <a:ext cx="8229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Kalau semuanya kita lakukan sesuai dengan petunjuk, maka file yang kita link akan terhubung ke “gallery.html”</a:t>
            </a:r>
            <a:endParaRPr/>
          </a:p>
        </p:txBody>
      </p:sp>
      <p:pic>
        <p:nvPicPr>
          <p:cNvPr id="555" name="Picture 2"/>
          <p:cNvPicPr/>
          <p:nvPr/>
        </p:nvPicPr>
        <p:blipFill>
          <a:blip r:embed="rId2"/>
          <a:stretch/>
        </p:blipFill>
        <p:spPr>
          <a:xfrm>
            <a:off x="449640" y="2754720"/>
            <a:ext cx="8244000" cy="685440"/>
          </a:xfrm>
          <a:prstGeom prst="rect">
            <a:avLst/>
          </a:prstGeom>
          <a:ln w="9360">
            <a:solidFill>
              <a:srgbClr val="FF0000"/>
            </a:solidFill>
            <a:miter/>
          </a:ln>
        </p:spPr>
      </p:pic>
      <p:sp>
        <p:nvSpPr>
          <p:cNvPr id="556" name="CustomShape 3"/>
          <p:cNvSpPr/>
          <p:nvPr/>
        </p:nvSpPr>
        <p:spPr>
          <a:xfrm>
            <a:off x="1783080" y="4050360"/>
            <a:ext cx="5577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trike="noStrike">
                <a:solidFill>
                  <a:srgbClr val="000000"/>
                </a:solidFill>
                <a:latin typeface="Calibri"/>
              </a:rPr>
              <a:t>File “</a:t>
            </a:r>
            <a:r>
              <a:rPr lang="en-US" b="1" strike="noStrike">
                <a:solidFill>
                  <a:srgbClr val="FF0000"/>
                </a:solidFill>
                <a:latin typeface="Calibri"/>
              </a:rPr>
              <a:t>jquery.lightbox-0.5.css</a:t>
            </a:r>
            <a:r>
              <a:rPr lang="en-US" strike="noStrike">
                <a:solidFill>
                  <a:srgbClr val="000000"/>
                </a:solidFill>
                <a:latin typeface="Calibri"/>
              </a:rPr>
              <a:t>” dan “</a:t>
            </a:r>
            <a:r>
              <a:rPr lang="en-US" b="1" strike="noStrike">
                <a:solidFill>
                  <a:srgbClr val="FF0000"/>
                </a:solidFill>
                <a:latin typeface="Calibri"/>
              </a:rPr>
              <a:t>jquery.lightbox-0.5.js</a:t>
            </a:r>
            <a:r>
              <a:rPr lang="en-US" strike="noStrike">
                <a:solidFill>
                  <a:srgbClr val="000000"/>
                </a:solidFill>
                <a:latin typeface="Calibri"/>
              </a:rPr>
              <a:t>” </a:t>
            </a:r>
            <a:endParaRPr/>
          </a:p>
        </p:txBody>
      </p:sp>
      <p:sp>
        <p:nvSpPr>
          <p:cNvPr id="557" name="CustomShape 4"/>
          <p:cNvSpPr/>
          <p:nvPr/>
        </p:nvSpPr>
        <p:spPr>
          <a:xfrm rot="5400000" flipH="1" flipV="1">
            <a:off x="3047400" y="3733920"/>
            <a:ext cx="761760" cy="1080"/>
          </a:xfrm>
          <a:prstGeom prst="straightConnector1">
            <a:avLst/>
          </a:prstGeom>
          <a:noFill/>
          <a:ln>
            <a:solidFill>
              <a:schemeClr val="accent1"/>
            </a:solidFill>
            <a:round/>
            <a:tailEnd type="arrow" w="med" len="med"/>
          </a:ln>
        </p:spPr>
        <p:style>
          <a:lnRef idx="1">
            <a:schemeClr val="accent1"/>
          </a:lnRef>
          <a:fillRef idx="0">
            <a:schemeClr val="accent1"/>
          </a:fillRef>
          <a:effectRef idx="0">
            <a:schemeClr val="accent1"/>
          </a:effectRef>
          <a:fontRef idx="minor"/>
        </p:style>
      </p:sp>
      <p:sp>
        <p:nvSpPr>
          <p:cNvPr id="558" name="CustomShape 5"/>
          <p:cNvSpPr/>
          <p:nvPr/>
        </p:nvSpPr>
        <p:spPr>
          <a:xfrm flipV="1">
            <a:off x="6019920" y="3429000"/>
            <a:ext cx="1599840" cy="685440"/>
          </a:xfrm>
          <a:prstGeom prst="straightConnector1">
            <a:avLst/>
          </a:prstGeom>
          <a:noFill/>
          <a:ln>
            <a:solidFill>
              <a:schemeClr val="accent1"/>
            </a:solidFill>
            <a:round/>
            <a:tailEnd type="arrow"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Picture 2"/>
          <p:cNvPicPr/>
          <p:nvPr/>
        </p:nvPicPr>
        <p:blipFill>
          <a:blip r:embed="rId2"/>
          <a:stretch/>
        </p:blipFill>
        <p:spPr>
          <a:xfrm>
            <a:off x="547560" y="1066680"/>
            <a:ext cx="2790360" cy="5505120"/>
          </a:xfrm>
          <a:prstGeom prst="rect">
            <a:avLst/>
          </a:prstGeom>
          <a:ln w="9360">
            <a:noFill/>
          </a:ln>
        </p:spPr>
      </p:pic>
      <p:pic>
        <p:nvPicPr>
          <p:cNvPr id="560" name="Picture 3"/>
          <p:cNvPicPr/>
          <p:nvPr/>
        </p:nvPicPr>
        <p:blipFill>
          <a:blip r:embed="rId3"/>
          <a:stretch/>
        </p:blipFill>
        <p:spPr>
          <a:xfrm>
            <a:off x="5805360" y="1066680"/>
            <a:ext cx="2790360" cy="3885840"/>
          </a:xfrm>
          <a:prstGeom prst="rect">
            <a:avLst/>
          </a:prstGeom>
          <a:ln w="9360">
            <a:noFill/>
          </a:ln>
        </p:spPr>
      </p:pic>
      <p:sp>
        <p:nvSpPr>
          <p:cNvPr id="561"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pic>
        <p:nvPicPr>
          <p:cNvPr id="562" name="Picture 2"/>
          <p:cNvPicPr/>
          <p:nvPr/>
        </p:nvPicPr>
        <p:blipFill>
          <a:blip r:embed="rId4"/>
          <a:stretch/>
        </p:blipFill>
        <p:spPr>
          <a:xfrm>
            <a:off x="1295280" y="4943520"/>
            <a:ext cx="7327800" cy="1609200"/>
          </a:xfrm>
          <a:prstGeom prst="rect">
            <a:avLst/>
          </a:prstGeom>
          <a:ln w="9360">
            <a:solidFill>
              <a:srgbClr val="FF0000"/>
            </a:solidFill>
            <a:miter/>
          </a:ln>
        </p:spPr>
      </p:pic>
      <p:sp>
        <p:nvSpPr>
          <p:cNvPr id="563" name="CustomShape 2"/>
          <p:cNvSpPr/>
          <p:nvPr/>
        </p:nvSpPr>
        <p:spPr>
          <a:xfrm rot="16200000">
            <a:off x="-167760" y="3276720"/>
            <a:ext cx="914040" cy="3045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before</a:t>
            </a:r>
            <a:endParaRPr/>
          </a:p>
        </p:txBody>
      </p:sp>
      <p:sp>
        <p:nvSpPr>
          <p:cNvPr id="564" name="CustomShape 3"/>
          <p:cNvSpPr/>
          <p:nvPr/>
        </p:nvSpPr>
        <p:spPr>
          <a:xfrm rot="16200000">
            <a:off x="5029200" y="3276720"/>
            <a:ext cx="914040" cy="30456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trike="noStrike">
                <a:solidFill>
                  <a:srgbClr val="FFFFFF"/>
                </a:solidFill>
                <a:latin typeface="Calibri"/>
              </a:rPr>
              <a:t>after</a:t>
            </a:r>
            <a:endParaRPr/>
          </a:p>
        </p:txBody>
      </p:sp>
      <p:sp>
        <p:nvSpPr>
          <p:cNvPr id="565" name="CustomShape 4"/>
          <p:cNvSpPr/>
          <p:nvPr/>
        </p:nvSpPr>
        <p:spPr>
          <a:xfrm>
            <a:off x="3429000" y="1066680"/>
            <a:ext cx="2285640" cy="913320"/>
          </a:xfrm>
          <a:prstGeom prst="rect">
            <a:avLst/>
          </a:prstGeom>
          <a:noFill/>
          <a:ln>
            <a:solidFill>
              <a:srgbClr val="FF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trike="noStrike">
                <a:solidFill>
                  <a:srgbClr val="000000"/>
                </a:solidFill>
                <a:latin typeface="Calibri"/>
              </a:rPr>
              <a:t>Tambahan CSS buat gallery kita di file “</a:t>
            </a:r>
            <a:r>
              <a:rPr lang="en-US" strike="noStrike">
                <a:solidFill>
                  <a:srgbClr val="FF0000"/>
                </a:solidFill>
                <a:latin typeface="Calibri"/>
              </a:rPr>
              <a:t>style.css”.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000" strike="noStrike">
                <a:solidFill>
                  <a:srgbClr val="FFFFFF"/>
                </a:solidFill>
                <a:latin typeface="Calibri"/>
              </a:rPr>
              <a:t>JQuery Buat Gallery</a:t>
            </a:r>
            <a:endParaRPr/>
          </a:p>
        </p:txBody>
      </p:sp>
      <p:pic>
        <p:nvPicPr>
          <p:cNvPr id="567" name="Picture 2"/>
          <p:cNvPicPr/>
          <p:nvPr/>
        </p:nvPicPr>
        <p:blipFill>
          <a:blip r:embed="rId2"/>
          <a:stretch/>
        </p:blipFill>
        <p:spPr>
          <a:xfrm>
            <a:off x="1333440" y="1066680"/>
            <a:ext cx="6476760" cy="4954680"/>
          </a:xfrm>
          <a:prstGeom prst="rect">
            <a:avLst/>
          </a:prstGeom>
          <a:ln w="9360">
            <a:noFill/>
          </a:ln>
        </p:spPr>
      </p:pic>
      <p:sp>
        <p:nvSpPr>
          <p:cNvPr id="568" name="CustomShape 2"/>
          <p:cNvSpPr/>
          <p:nvPr/>
        </p:nvSpPr>
        <p:spPr>
          <a:xfrm>
            <a:off x="933480" y="6248520"/>
            <a:ext cx="72766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1" strike="noStrike">
                <a:solidFill>
                  <a:srgbClr val="000000"/>
                </a:solidFill>
                <a:latin typeface="Calibri"/>
              </a:rPr>
              <a:t>Tampilan begitu salah satu galerynya kita klik. Selesai juga GALLERY kita </a:t>
            </a:r>
            <a:r>
              <a:rPr lang="en-US" b="1" strike="noStrike">
                <a:solidFill>
                  <a:srgbClr val="FF0000"/>
                </a:solidFill>
                <a:latin typeface="Wingdings"/>
              </a:rPr>
              <a:t></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rot="5400000">
            <a:off x="-3071520" y="3071880"/>
            <a:ext cx="6857640" cy="713880"/>
          </a:xfrm>
          <a:prstGeom prst="rect">
            <a:avLst/>
          </a:prstGeom>
          <a:solidFill>
            <a:srgbClr val="4BACC6"/>
          </a:solidFill>
          <a:ln>
            <a:noFill/>
          </a:ln>
        </p:spPr>
        <p:txBody>
          <a:bodyPr lIns="45720" tIns="91440" rIns="45720" bIns="91440" anchor="ctr"/>
          <a:lstStyle/>
          <a:p>
            <a:pPr algn="ctr">
              <a:lnSpc>
                <a:spcPct val="100000"/>
              </a:lnSpc>
            </a:pPr>
            <a:r>
              <a:rPr lang="en-US" sz="4400" strike="noStrike">
                <a:solidFill>
                  <a:srgbClr val="FFFFFF"/>
                </a:solidFill>
                <a:latin typeface="Calibri"/>
              </a:rPr>
              <a:t>DESIGN</a:t>
            </a:r>
            <a:endParaRPr/>
          </a:p>
        </p:txBody>
      </p:sp>
      <p:pic>
        <p:nvPicPr>
          <p:cNvPr id="227" name="Picture 1"/>
          <p:cNvPicPr/>
          <p:nvPr/>
        </p:nvPicPr>
        <p:blipFill>
          <a:blip r:embed="rId2"/>
          <a:stretch/>
        </p:blipFill>
        <p:spPr>
          <a:xfrm>
            <a:off x="1567440" y="0"/>
            <a:ext cx="6008760" cy="685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strike="noStrike">
                <a:solidFill>
                  <a:srgbClr val="FFFFFF"/>
                </a:solidFill>
                <a:latin typeface="Calibri"/>
              </a:rPr>
              <a:t>Langkah – langkah yang di perlukan :</a:t>
            </a:r>
            <a:endParaRPr/>
          </a:p>
        </p:txBody>
      </p:sp>
      <p:sp>
        <p:nvSpPr>
          <p:cNvPr id="229" name="CustomShape 2"/>
          <p:cNvSpPr/>
          <p:nvPr/>
        </p:nvSpPr>
        <p:spPr>
          <a:xfrm>
            <a:off x="642960" y="857160"/>
            <a:ext cx="7772040" cy="146952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3200" strike="noStrike">
                <a:solidFill>
                  <a:srgbClr val="000000"/>
                </a:solidFill>
                <a:latin typeface="Calibri"/>
              </a:rPr>
              <a:t>LANGKAH PEMBUATAN WEBSITE</a:t>
            </a:r>
            <a:endParaRPr/>
          </a:p>
        </p:txBody>
      </p:sp>
      <p:sp>
        <p:nvSpPr>
          <p:cNvPr id="230" name="CustomShape 3"/>
          <p:cNvSpPr/>
          <p:nvPr/>
        </p:nvSpPr>
        <p:spPr>
          <a:xfrm>
            <a:off x="714240" y="2428920"/>
            <a:ext cx="600048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buFont typeface="Calibri"/>
              <a:buAutoNum type="arabicPeriod"/>
            </a:pPr>
            <a:r>
              <a:rPr lang="en-US" sz="2400" strike="noStrike">
                <a:solidFill>
                  <a:srgbClr val="000000"/>
                </a:solidFill>
                <a:latin typeface="Calibri"/>
                <a:ea typeface="Calibri"/>
              </a:rPr>
              <a:t> Analisa layout</a:t>
            </a:r>
            <a:endParaRPr/>
          </a:p>
          <a:p>
            <a:pPr>
              <a:lnSpc>
                <a:spcPct val="100000"/>
              </a:lnSpc>
              <a:buFont typeface="Calibri"/>
              <a:buAutoNum type="arabicPeriod"/>
            </a:pPr>
            <a:r>
              <a:rPr lang="en-US" sz="2400" strike="noStrike">
                <a:solidFill>
                  <a:srgbClr val="000000"/>
                </a:solidFill>
                <a:latin typeface="Calibri"/>
                <a:ea typeface="Calibri"/>
              </a:rPr>
              <a:t> Buat layout</a:t>
            </a:r>
            <a:endParaRPr/>
          </a:p>
          <a:p>
            <a:pPr>
              <a:lnSpc>
                <a:spcPct val="100000"/>
              </a:lnSpc>
              <a:buFont typeface="Calibri"/>
              <a:buAutoNum type="arabicPeriod"/>
            </a:pPr>
            <a:r>
              <a:rPr lang="en-US" sz="2400" strike="noStrike">
                <a:solidFill>
                  <a:srgbClr val="000000"/>
                </a:solidFill>
                <a:latin typeface="Calibri"/>
                <a:ea typeface="Calibri"/>
              </a:rPr>
              <a:t> Isi data pada DIV</a:t>
            </a:r>
            <a:endParaRPr/>
          </a:p>
          <a:p>
            <a:pPr>
              <a:lnSpc>
                <a:spcPct val="100000"/>
              </a:lnSpc>
              <a:buFont typeface="Calibri"/>
              <a:buAutoNum type="arabicPeriod"/>
            </a:pPr>
            <a:r>
              <a:rPr lang="en-US" sz="2400" strike="noStrike">
                <a:solidFill>
                  <a:srgbClr val="000000"/>
                </a:solidFill>
                <a:latin typeface="Calibri"/>
                <a:ea typeface="Calibri"/>
              </a:rPr>
              <a:t> Buat file CSS &amp; Setting awal CSS</a:t>
            </a:r>
            <a:endParaRPr/>
          </a:p>
          <a:p>
            <a:pPr>
              <a:lnSpc>
                <a:spcPct val="100000"/>
              </a:lnSpc>
              <a:buFont typeface="Calibri"/>
              <a:buAutoNum type="arabicPeriod"/>
            </a:pPr>
            <a:r>
              <a:rPr lang="en-US" sz="2400" strike="noStrike">
                <a:solidFill>
                  <a:srgbClr val="000000"/>
                </a:solidFill>
                <a:latin typeface="Calibri"/>
                <a:ea typeface="Calibri"/>
              </a:rPr>
              <a:t> Menghubungkan File HTML dengan CSS</a:t>
            </a:r>
            <a:endParaRPr/>
          </a:p>
          <a:p>
            <a:pPr>
              <a:lnSpc>
                <a:spcPct val="100000"/>
              </a:lnSpc>
              <a:buFont typeface="Calibri"/>
              <a:buAutoNum type="arabicPeriod"/>
            </a:pPr>
            <a:r>
              <a:rPr lang="en-US" sz="2400" strike="noStrike">
                <a:solidFill>
                  <a:srgbClr val="000000"/>
                </a:solidFill>
                <a:latin typeface="Calibri"/>
                <a:ea typeface="Calibri"/>
              </a:rPr>
              <a:t> Setting layout CSS</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1"/>
          <p:cNvPicPr/>
          <p:nvPr/>
        </p:nvPicPr>
        <p:blipFill>
          <a:blip r:embed="rId2"/>
          <a:stretch/>
        </p:blipFill>
        <p:spPr>
          <a:xfrm>
            <a:off x="1061280" y="-18360"/>
            <a:ext cx="5725800" cy="7059240"/>
          </a:xfrm>
          <a:prstGeom prst="rect">
            <a:avLst/>
          </a:prstGeom>
          <a:ln>
            <a:noFill/>
          </a:ln>
        </p:spPr>
      </p:pic>
      <p:sp>
        <p:nvSpPr>
          <p:cNvPr id="232" name="CustomShape 1"/>
          <p:cNvSpPr/>
          <p:nvPr/>
        </p:nvSpPr>
        <p:spPr>
          <a:xfrm rot="5400000">
            <a:off x="-3071520" y="3071880"/>
            <a:ext cx="6857640" cy="713880"/>
          </a:xfrm>
          <a:prstGeom prst="rect">
            <a:avLst/>
          </a:prstGeom>
          <a:solidFill>
            <a:schemeClr val="accent5"/>
          </a:solidFill>
          <a:ln>
            <a:noFill/>
          </a:ln>
        </p:spPr>
        <p:style>
          <a:lnRef idx="0">
            <a:scrgbClr r="0" g="0" b="0"/>
          </a:lnRef>
          <a:fillRef idx="0">
            <a:scrgbClr r="0" g="0" b="0"/>
          </a:fillRef>
          <a:effectRef idx="0">
            <a:scrgbClr r="0" g="0" b="0"/>
          </a:effectRef>
          <a:fontRef idx="minor"/>
        </p:style>
        <p:txBody>
          <a:bodyPr lIns="45720" tIns="91440" rIns="45720" bIns="91440" anchor="ctr"/>
          <a:lstStyle/>
          <a:p>
            <a:pPr algn="ctr">
              <a:lnSpc>
                <a:spcPct val="100000"/>
              </a:lnSpc>
            </a:pPr>
            <a:r>
              <a:rPr lang="en-US" sz="4400" strike="noStrike">
                <a:solidFill>
                  <a:srgbClr val="FFFFFF"/>
                </a:solidFill>
                <a:latin typeface="Calibri"/>
              </a:rPr>
              <a:t>Analisa Layout Website</a:t>
            </a:r>
            <a:endParaRPr/>
          </a:p>
        </p:txBody>
      </p:sp>
      <p:sp>
        <p:nvSpPr>
          <p:cNvPr id="233" name="CustomShape 2"/>
          <p:cNvSpPr/>
          <p:nvPr/>
        </p:nvSpPr>
        <p:spPr>
          <a:xfrm rot="10800000">
            <a:off x="8381880" y="6629400"/>
            <a:ext cx="456840" cy="6400440"/>
          </a:xfrm>
          <a:prstGeom prst="lef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34" name="CustomShape 3"/>
          <p:cNvSpPr/>
          <p:nvPr/>
        </p:nvSpPr>
        <p:spPr>
          <a:xfrm rot="5400000">
            <a:off x="8011800" y="3233520"/>
            <a:ext cx="1137960" cy="3643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000000"/>
                </a:solidFill>
                <a:latin typeface="Calibri"/>
              </a:rPr>
              <a:t>WRAPPER</a:t>
            </a:r>
            <a:endParaRPr/>
          </a:p>
        </p:txBody>
      </p:sp>
      <p:sp>
        <p:nvSpPr>
          <p:cNvPr id="235" name="CustomShape 4"/>
          <p:cNvSpPr/>
          <p:nvPr/>
        </p:nvSpPr>
        <p:spPr>
          <a:xfrm>
            <a:off x="6477120" y="0"/>
            <a:ext cx="228240" cy="53316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36" name="CustomShape 5"/>
          <p:cNvSpPr/>
          <p:nvPr/>
        </p:nvSpPr>
        <p:spPr>
          <a:xfrm>
            <a:off x="6787080" y="118800"/>
            <a:ext cx="869760" cy="33372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1" strike="noStrike">
                <a:solidFill>
                  <a:srgbClr val="000000"/>
                </a:solidFill>
                <a:latin typeface="Calibri"/>
              </a:rPr>
              <a:t>HEADER</a:t>
            </a:r>
            <a:endParaRPr/>
          </a:p>
        </p:txBody>
      </p:sp>
      <p:sp>
        <p:nvSpPr>
          <p:cNvPr id="237" name="CustomShape 6"/>
          <p:cNvSpPr/>
          <p:nvPr/>
        </p:nvSpPr>
        <p:spPr>
          <a:xfrm>
            <a:off x="6477120" y="609480"/>
            <a:ext cx="228240" cy="22824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38" name="CustomShape 7"/>
          <p:cNvSpPr/>
          <p:nvPr/>
        </p:nvSpPr>
        <p:spPr>
          <a:xfrm>
            <a:off x="6786000" y="533520"/>
            <a:ext cx="723600" cy="33372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1" strike="noStrike">
                <a:solidFill>
                  <a:srgbClr val="000000"/>
                </a:solidFill>
                <a:latin typeface="Calibri"/>
              </a:rPr>
              <a:t>MENU</a:t>
            </a:r>
            <a:endParaRPr/>
          </a:p>
        </p:txBody>
      </p:sp>
      <p:sp>
        <p:nvSpPr>
          <p:cNvPr id="239" name="CustomShape 8"/>
          <p:cNvSpPr/>
          <p:nvPr/>
        </p:nvSpPr>
        <p:spPr>
          <a:xfrm>
            <a:off x="6477120" y="914400"/>
            <a:ext cx="228240" cy="548604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40" name="CustomShape 9"/>
          <p:cNvSpPr/>
          <p:nvPr/>
        </p:nvSpPr>
        <p:spPr>
          <a:xfrm>
            <a:off x="6863040" y="3505320"/>
            <a:ext cx="991800" cy="33372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1" strike="noStrike">
                <a:solidFill>
                  <a:srgbClr val="000000"/>
                </a:solidFill>
                <a:latin typeface="Calibri"/>
              </a:rPr>
              <a:t>CONTENT</a:t>
            </a:r>
            <a:endParaRPr/>
          </a:p>
        </p:txBody>
      </p:sp>
      <p:sp>
        <p:nvSpPr>
          <p:cNvPr id="241" name="CustomShape 10"/>
          <p:cNvSpPr/>
          <p:nvPr/>
        </p:nvSpPr>
        <p:spPr>
          <a:xfrm>
            <a:off x="6477120" y="6477120"/>
            <a:ext cx="228240" cy="30456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42" name="CustomShape 11"/>
          <p:cNvSpPr/>
          <p:nvPr/>
        </p:nvSpPr>
        <p:spPr>
          <a:xfrm>
            <a:off x="6863760" y="6400800"/>
            <a:ext cx="856080" cy="33372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1" strike="noStrike">
                <a:solidFill>
                  <a:srgbClr val="000000"/>
                </a:solidFill>
                <a:latin typeface="Calibri"/>
              </a:rPr>
              <a:t>FOOTER</a:t>
            </a:r>
            <a:endParaRPr/>
          </a:p>
        </p:txBody>
      </p:sp>
      <p:sp>
        <p:nvSpPr>
          <p:cNvPr id="243" name="CustomShape 12"/>
          <p:cNvSpPr/>
          <p:nvPr/>
        </p:nvSpPr>
        <p:spPr>
          <a:xfrm>
            <a:off x="1447920" y="0"/>
            <a:ext cx="2285640" cy="533160"/>
          </a:xfrm>
          <a:prstGeom prst="roundRect">
            <a:avLst>
              <a:gd name="adj" fmla="val 16667"/>
            </a:avLst>
          </a:prstGeom>
          <a:solidFill>
            <a:schemeClr val="accent6">
              <a:alpha val="5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Header Left</a:t>
            </a:r>
            <a:endParaRPr/>
          </a:p>
        </p:txBody>
      </p:sp>
      <p:sp>
        <p:nvSpPr>
          <p:cNvPr id="244" name="CustomShape 13"/>
          <p:cNvSpPr/>
          <p:nvPr/>
        </p:nvSpPr>
        <p:spPr>
          <a:xfrm>
            <a:off x="3962520" y="-19080"/>
            <a:ext cx="2437920" cy="552240"/>
          </a:xfrm>
          <a:prstGeom prst="roundRect">
            <a:avLst>
              <a:gd name="adj" fmla="val 16667"/>
            </a:avLst>
          </a:prstGeom>
          <a:solidFill>
            <a:schemeClr val="accent6">
              <a:alpha val="5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Header Right</a:t>
            </a:r>
            <a:endParaRPr/>
          </a:p>
        </p:txBody>
      </p:sp>
      <p:sp>
        <p:nvSpPr>
          <p:cNvPr id="245" name="CustomShape 14"/>
          <p:cNvSpPr/>
          <p:nvPr/>
        </p:nvSpPr>
        <p:spPr>
          <a:xfrm>
            <a:off x="5029200" y="3429000"/>
            <a:ext cx="1371240" cy="228240"/>
          </a:xfrm>
          <a:prstGeom prst="roundRect">
            <a:avLst>
              <a:gd name="adj" fmla="val 16667"/>
            </a:avLst>
          </a:prstGeom>
          <a:solidFill>
            <a:schemeClr val="accent6">
              <a:alpha val="5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Search</a:t>
            </a:r>
            <a:endParaRPr/>
          </a:p>
        </p:txBody>
      </p:sp>
      <p:sp>
        <p:nvSpPr>
          <p:cNvPr id="246" name="CustomShape 15"/>
          <p:cNvSpPr/>
          <p:nvPr/>
        </p:nvSpPr>
        <p:spPr>
          <a:xfrm>
            <a:off x="1447920" y="914400"/>
            <a:ext cx="4952520" cy="22856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Slider</a:t>
            </a:r>
            <a:endParaRPr/>
          </a:p>
        </p:txBody>
      </p:sp>
      <p:sp>
        <p:nvSpPr>
          <p:cNvPr id="247" name="CustomShape 16"/>
          <p:cNvSpPr/>
          <p:nvPr/>
        </p:nvSpPr>
        <p:spPr>
          <a:xfrm>
            <a:off x="1371600" y="3733920"/>
            <a:ext cx="5105160" cy="27428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248" name="CustomShape 17"/>
          <p:cNvSpPr/>
          <p:nvPr/>
        </p:nvSpPr>
        <p:spPr>
          <a:xfrm rot="5400000">
            <a:off x="6957720" y="4921200"/>
            <a:ext cx="159984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a:solidFill>
                  <a:srgbClr val="FFFFFF"/>
                </a:solidFill>
                <a:latin typeface="Calibri"/>
              </a:rPr>
              <a:t>Content Bottom</a:t>
            </a:r>
            <a:endParaRPr/>
          </a:p>
        </p:txBody>
      </p:sp>
      <p:sp>
        <p:nvSpPr>
          <p:cNvPr id="249" name="CustomShape 18"/>
          <p:cNvSpPr/>
          <p:nvPr/>
        </p:nvSpPr>
        <p:spPr>
          <a:xfrm>
            <a:off x="1523880" y="3809880"/>
            <a:ext cx="2666520" cy="251424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Bottom Left</a:t>
            </a:r>
            <a:endParaRPr/>
          </a:p>
        </p:txBody>
      </p:sp>
      <p:sp>
        <p:nvSpPr>
          <p:cNvPr id="250" name="CustomShape 19"/>
          <p:cNvSpPr/>
          <p:nvPr/>
        </p:nvSpPr>
        <p:spPr>
          <a:xfrm>
            <a:off x="4267080" y="3809880"/>
            <a:ext cx="2057040" cy="251424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251" name="CustomShape 20"/>
          <p:cNvSpPr/>
          <p:nvPr/>
        </p:nvSpPr>
        <p:spPr>
          <a:xfrm>
            <a:off x="1676520" y="3962520"/>
            <a:ext cx="2361960" cy="837720"/>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Main</a:t>
            </a:r>
            <a:endParaRPr/>
          </a:p>
        </p:txBody>
      </p:sp>
      <p:sp>
        <p:nvSpPr>
          <p:cNvPr id="252" name="CustomShape 21"/>
          <p:cNvSpPr/>
          <p:nvPr/>
        </p:nvSpPr>
        <p:spPr>
          <a:xfrm>
            <a:off x="1676520" y="5285520"/>
            <a:ext cx="2361960" cy="886320"/>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List</a:t>
            </a:r>
            <a:endParaRPr/>
          </a:p>
        </p:txBody>
      </p:sp>
      <p:sp>
        <p:nvSpPr>
          <p:cNvPr id="253" name="CustomShape 22"/>
          <p:cNvSpPr/>
          <p:nvPr/>
        </p:nvSpPr>
        <p:spPr>
          <a:xfrm rot="5400000">
            <a:off x="6210720" y="4942080"/>
            <a:ext cx="1997280" cy="364320"/>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FFFFFF"/>
                </a:solidFill>
                <a:latin typeface="Calibri"/>
              </a:rPr>
              <a:t>CONTENT BOTTOM</a:t>
            </a:r>
            <a:endParaRPr/>
          </a:p>
        </p:txBody>
      </p:sp>
      <p:sp>
        <p:nvSpPr>
          <p:cNvPr id="254" name="CustomShape 23"/>
          <p:cNvSpPr/>
          <p:nvPr/>
        </p:nvSpPr>
        <p:spPr>
          <a:xfrm>
            <a:off x="6705720" y="3962520"/>
            <a:ext cx="228240" cy="2285640"/>
          </a:xfrm>
          <a:prstGeom prst="rightBrace">
            <a:avLst>
              <a:gd name="adj1" fmla="val 8333"/>
              <a:gd name="adj2" fmla="val 5000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55" name="CustomShape 24"/>
          <p:cNvSpPr/>
          <p:nvPr/>
        </p:nvSpPr>
        <p:spPr>
          <a:xfrm rot="5400000">
            <a:off x="5486400" y="4963680"/>
            <a:ext cx="1441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b="1" strike="noStrike">
                <a:solidFill>
                  <a:srgbClr val="FFFFFF"/>
                </a:solidFill>
                <a:latin typeface="Calibri"/>
              </a:rPr>
              <a:t>Bottom Right</a:t>
            </a:r>
            <a:endParaRPr/>
          </a:p>
        </p:txBody>
      </p:sp>
      <p:sp>
        <p:nvSpPr>
          <p:cNvPr id="256" name="CustomShape 25"/>
          <p:cNvSpPr/>
          <p:nvPr/>
        </p:nvSpPr>
        <p:spPr>
          <a:xfrm>
            <a:off x="4343400" y="4038480"/>
            <a:ext cx="1676160" cy="456840"/>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News 1</a:t>
            </a:r>
            <a:endParaRPr/>
          </a:p>
        </p:txBody>
      </p:sp>
      <p:sp>
        <p:nvSpPr>
          <p:cNvPr id="257" name="CustomShape 26"/>
          <p:cNvSpPr/>
          <p:nvPr/>
        </p:nvSpPr>
        <p:spPr>
          <a:xfrm>
            <a:off x="4343400" y="4876920"/>
            <a:ext cx="1676160" cy="456840"/>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News 2</a:t>
            </a:r>
            <a:endParaRPr/>
          </a:p>
        </p:txBody>
      </p:sp>
      <p:sp>
        <p:nvSpPr>
          <p:cNvPr id="258" name="CustomShape 27"/>
          <p:cNvSpPr/>
          <p:nvPr/>
        </p:nvSpPr>
        <p:spPr>
          <a:xfrm>
            <a:off x="4343400" y="5715000"/>
            <a:ext cx="1676160" cy="456840"/>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b="1" strike="noStrike">
                <a:solidFill>
                  <a:srgbClr val="FFFFFF"/>
                </a:solidFill>
                <a:latin typeface="Calibri"/>
              </a:rPr>
              <a:t>News 3</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357120" y="1600200"/>
            <a:ext cx="685764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trike="noStrike">
                <a:solidFill>
                  <a:srgbClr val="000000"/>
                </a:solidFill>
                <a:latin typeface="Calibri"/>
              </a:rPr>
              <a:t>MEMBUAT LAYOUT WEB DENGAN  DIV, berdasarkan analisa layout. </a:t>
            </a:r>
            <a:endParaRPr/>
          </a:p>
        </p:txBody>
      </p:sp>
      <p:sp>
        <p:nvSpPr>
          <p:cNvPr id="260" name="CustomShape 2"/>
          <p:cNvSpPr/>
          <p:nvPr/>
        </p:nvSpPr>
        <p:spPr>
          <a:xfrm>
            <a:off x="0" y="0"/>
            <a:ext cx="9143640" cy="785520"/>
          </a:xfrm>
          <a:prstGeom prst="rect">
            <a:avLst/>
          </a:prstGeom>
          <a:solidFill>
            <a:schemeClr val="accent5"/>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4300" b="1" strike="noStrike">
                <a:solidFill>
                  <a:srgbClr val="FFFFFF"/>
                </a:solidFill>
                <a:latin typeface="Calibri"/>
              </a:rPr>
              <a:t>Buat Layout</a:t>
            </a:r>
            <a:endParaRPr/>
          </a:p>
        </p:txBody>
      </p:sp>
      <p:pic>
        <p:nvPicPr>
          <p:cNvPr id="261" name="Picture 2"/>
          <p:cNvPicPr/>
          <p:nvPr/>
        </p:nvPicPr>
        <p:blipFill>
          <a:blip r:embed="rId2"/>
          <a:stretch/>
        </p:blipFill>
        <p:spPr>
          <a:xfrm>
            <a:off x="474480" y="3124080"/>
            <a:ext cx="8194320" cy="1904760"/>
          </a:xfrm>
          <a:prstGeom prst="rect">
            <a:avLst/>
          </a:prstGeom>
          <a:ln w="9360">
            <a:solidFill>
              <a:srgbClr val="FF0000"/>
            </a:solidFill>
            <a:miter/>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1851</Words>
  <Application>Microsoft Office PowerPoint</Application>
  <PresentationFormat>On-screen Show (4:3)</PresentationFormat>
  <Paragraphs>314</Paragraphs>
  <Slides>56</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56</vt:i4>
      </vt:variant>
    </vt:vector>
  </HeadingPairs>
  <TitlesOfParts>
    <vt:vector size="65" baseType="lpstr">
      <vt:lpstr>Arial</vt:lpstr>
      <vt:lpstr>Calibri</vt:lpstr>
      <vt:lpstr>DejaVu Sans</vt:lpstr>
      <vt:lpstr>StarSymbol</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FIREFOX-8</cp:lastModifiedBy>
  <cp:revision>1</cp:revision>
  <dcterms:modified xsi:type="dcterms:W3CDTF">2016-12-05T03:30:34Z</dcterms:modified>
</cp:coreProperties>
</file>